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6" r:id="rId3"/>
    <p:sldId id="259" r:id="rId4"/>
    <p:sldId id="291" r:id="rId5"/>
    <p:sldId id="279" r:id="rId6"/>
    <p:sldId id="293" r:id="rId7"/>
    <p:sldId id="314" r:id="rId8"/>
    <p:sldId id="294" r:id="rId9"/>
    <p:sldId id="295" r:id="rId10"/>
    <p:sldId id="296" r:id="rId11"/>
    <p:sldId id="297" r:id="rId12"/>
    <p:sldId id="298" r:id="rId13"/>
    <p:sldId id="299" r:id="rId14"/>
    <p:sldId id="300" r:id="rId15"/>
    <p:sldId id="302" r:id="rId16"/>
    <p:sldId id="303" r:id="rId17"/>
    <p:sldId id="304" r:id="rId18"/>
    <p:sldId id="305" r:id="rId19"/>
    <p:sldId id="301" r:id="rId20"/>
    <p:sldId id="306" r:id="rId21"/>
    <p:sldId id="307" r:id="rId22"/>
    <p:sldId id="309" r:id="rId23"/>
    <p:sldId id="310" r:id="rId24"/>
    <p:sldId id="308" r:id="rId25"/>
    <p:sldId id="311" r:id="rId26"/>
    <p:sldId id="312" r:id="rId27"/>
    <p:sldId id="313" r:id="rId28"/>
    <p:sldId id="315" r:id="rId29"/>
    <p:sldId id="316" r:id="rId30"/>
    <p:sldId id="317" r:id="rId31"/>
    <p:sldId id="318" r:id="rId32"/>
    <p:sldId id="319" r:id="rId33"/>
    <p:sldId id="320" r:id="rId34"/>
    <p:sldId id="321" r:id="rId35"/>
    <p:sldId id="322" r:id="rId36"/>
    <p:sldId id="323" r:id="rId37"/>
    <p:sldId id="267" r:id="rId3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B2B2B2"/>
    <a:srgbClr val="154AB3"/>
    <a:srgbClr val="1B5AAD"/>
    <a:srgbClr val="18519C"/>
    <a:srgbClr val="2373DD"/>
    <a:srgbClr val="1D366E"/>
    <a:srgbClr val="1D7214"/>
    <a:srgbClr val="497DB9"/>
    <a:srgbClr val="377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4" autoAdjust="0"/>
    <p:restoredTop sz="94660"/>
  </p:normalViewPr>
  <p:slideViewPr>
    <p:cSldViewPr>
      <p:cViewPr>
        <p:scale>
          <a:sx n="76" d="100"/>
          <a:sy n="76" d="100"/>
        </p:scale>
        <p:origin x="-1218" y="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9" name="Freeform 17"/>
          <p:cNvSpPr>
            <a:spLocks/>
          </p:cNvSpPr>
          <p:nvPr/>
        </p:nvSpPr>
        <p:spPr bwMode="gray">
          <a:xfrm>
            <a:off x="-166688" y="-12700"/>
            <a:ext cx="9310688" cy="6878638"/>
          </a:xfrm>
          <a:custGeom>
            <a:avLst/>
            <a:gdLst>
              <a:gd name="T0" fmla="*/ 5865 w 5865"/>
              <a:gd name="T1" fmla="*/ 2870 h 4333"/>
              <a:gd name="T2" fmla="*/ 4934 w 5865"/>
              <a:gd name="T3" fmla="*/ 3427 h 4333"/>
              <a:gd name="T4" fmla="*/ 3003 w 5865"/>
              <a:gd name="T5" fmla="*/ 3839 h 4333"/>
              <a:gd name="T6" fmla="*/ 1319 w 5865"/>
              <a:gd name="T7" fmla="*/ 3610 h 4333"/>
              <a:gd name="T8" fmla="*/ 145 w 5865"/>
              <a:gd name="T9" fmla="*/ 2327 h 4333"/>
              <a:gd name="T10" fmla="*/ 519 w 5865"/>
              <a:gd name="T11" fmla="*/ 553 h 4333"/>
              <a:gd name="T12" fmla="*/ 1130 w 5865"/>
              <a:gd name="T13" fmla="*/ 8 h 4333"/>
              <a:gd name="T14" fmla="*/ 98 w 5865"/>
              <a:gd name="T15" fmla="*/ 0 h 4333"/>
              <a:gd name="T16" fmla="*/ 94 w 5865"/>
              <a:gd name="T17" fmla="*/ 4328 h 4333"/>
              <a:gd name="T18" fmla="*/ 5862 w 5865"/>
              <a:gd name="T19" fmla="*/ 4333 h 4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65" h="4333">
                <a:moveTo>
                  <a:pt x="5865" y="2870"/>
                </a:moveTo>
                <a:cubicBezTo>
                  <a:pt x="5766" y="3006"/>
                  <a:pt x="5616" y="3111"/>
                  <a:pt x="4934" y="3427"/>
                </a:cubicBezTo>
                <a:cubicBezTo>
                  <a:pt x="4254" y="3742"/>
                  <a:pt x="3605" y="3809"/>
                  <a:pt x="3003" y="3839"/>
                </a:cubicBezTo>
                <a:cubicBezTo>
                  <a:pt x="2401" y="3869"/>
                  <a:pt x="1795" y="3862"/>
                  <a:pt x="1319" y="3610"/>
                </a:cubicBezTo>
                <a:cubicBezTo>
                  <a:pt x="784" y="3413"/>
                  <a:pt x="233" y="2771"/>
                  <a:pt x="145" y="2327"/>
                </a:cubicBezTo>
                <a:cubicBezTo>
                  <a:pt x="0" y="1528"/>
                  <a:pt x="308" y="844"/>
                  <a:pt x="519" y="553"/>
                </a:cubicBezTo>
                <a:cubicBezTo>
                  <a:pt x="729" y="262"/>
                  <a:pt x="1076" y="17"/>
                  <a:pt x="1130" y="8"/>
                </a:cubicBezTo>
                <a:lnTo>
                  <a:pt x="98" y="0"/>
                </a:lnTo>
                <a:lnTo>
                  <a:pt x="94" y="4328"/>
                </a:lnTo>
                <a:lnTo>
                  <a:pt x="5862" y="4333"/>
                </a:lnTo>
              </a:path>
            </a:pathLst>
          </a:custGeom>
          <a:gradFill rotWithShape="1">
            <a:gsLst>
              <a:gs pos="0">
                <a:schemeClr val="bg1"/>
              </a:gs>
              <a:gs pos="100000">
                <a:schemeClr val="accent2"/>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8" name="Freeform 16"/>
          <p:cNvSpPr>
            <a:spLocks/>
          </p:cNvSpPr>
          <p:nvPr/>
        </p:nvSpPr>
        <p:spPr bwMode="ltGray">
          <a:xfrm>
            <a:off x="-15875" y="-3175"/>
            <a:ext cx="9159875" cy="6865938"/>
          </a:xfrm>
          <a:custGeom>
            <a:avLst/>
            <a:gdLst>
              <a:gd name="T0" fmla="*/ 0 w 5770"/>
              <a:gd name="T1" fmla="*/ 445 h 4325"/>
              <a:gd name="T2" fmla="*/ 0 w 5770"/>
              <a:gd name="T3" fmla="*/ 4322 h 4325"/>
              <a:gd name="T4" fmla="*/ 3976 w 5770"/>
              <a:gd name="T5" fmla="*/ 4325 h 4325"/>
              <a:gd name="T6" fmla="*/ 4975 w 5770"/>
              <a:gd name="T7" fmla="*/ 3860 h 4325"/>
              <a:gd name="T8" fmla="*/ 5770 w 5770"/>
              <a:gd name="T9" fmla="*/ 3261 h 4325"/>
              <a:gd name="T10" fmla="*/ 5770 w 5770"/>
              <a:gd name="T11" fmla="*/ 2818 h 4325"/>
              <a:gd name="T12" fmla="*/ 4865 w 5770"/>
              <a:gd name="T13" fmla="*/ 3312 h 4325"/>
              <a:gd name="T14" fmla="*/ 2853 w 5770"/>
              <a:gd name="T15" fmla="*/ 3778 h 4325"/>
              <a:gd name="T16" fmla="*/ 1025 w 5770"/>
              <a:gd name="T17" fmla="*/ 3403 h 4325"/>
              <a:gd name="T18" fmla="*/ 129 w 5770"/>
              <a:gd name="T19" fmla="*/ 2288 h 4325"/>
              <a:gd name="T20" fmla="*/ 531 w 5770"/>
              <a:gd name="T21" fmla="*/ 514 h 4325"/>
              <a:gd name="T22" fmla="*/ 1080 w 5770"/>
              <a:gd name="T23" fmla="*/ 2 h 4325"/>
              <a:gd name="T24" fmla="*/ 481 w 5770"/>
              <a:gd name="T25" fmla="*/ 0 h 4325"/>
              <a:gd name="T26" fmla="*/ 184 w 5770"/>
              <a:gd name="T27" fmla="*/ 248 h 4325"/>
              <a:gd name="T28" fmla="*/ 0 w 5770"/>
              <a:gd name="T29" fmla="*/ 445 h 4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70" h="4325">
                <a:moveTo>
                  <a:pt x="0" y="445"/>
                </a:moveTo>
                <a:lnTo>
                  <a:pt x="0" y="4322"/>
                </a:lnTo>
                <a:lnTo>
                  <a:pt x="3976" y="4325"/>
                </a:lnTo>
                <a:cubicBezTo>
                  <a:pt x="4424" y="4168"/>
                  <a:pt x="4665" y="4052"/>
                  <a:pt x="4975" y="3860"/>
                </a:cubicBezTo>
                <a:cubicBezTo>
                  <a:pt x="5285" y="3668"/>
                  <a:pt x="5638" y="3435"/>
                  <a:pt x="5770" y="3261"/>
                </a:cubicBezTo>
                <a:lnTo>
                  <a:pt x="5770" y="2818"/>
                </a:lnTo>
                <a:cubicBezTo>
                  <a:pt x="5747" y="2832"/>
                  <a:pt x="5548" y="2996"/>
                  <a:pt x="4865" y="3312"/>
                </a:cubicBezTo>
                <a:cubicBezTo>
                  <a:pt x="4182" y="3628"/>
                  <a:pt x="3493" y="3763"/>
                  <a:pt x="2853" y="3778"/>
                </a:cubicBezTo>
                <a:cubicBezTo>
                  <a:pt x="2213" y="3793"/>
                  <a:pt x="1592" y="3723"/>
                  <a:pt x="1025" y="3403"/>
                </a:cubicBezTo>
                <a:cubicBezTo>
                  <a:pt x="458" y="3083"/>
                  <a:pt x="248" y="2745"/>
                  <a:pt x="129" y="2288"/>
                </a:cubicBezTo>
                <a:cubicBezTo>
                  <a:pt x="10" y="1831"/>
                  <a:pt x="65" y="1026"/>
                  <a:pt x="531" y="514"/>
                </a:cubicBezTo>
                <a:cubicBezTo>
                  <a:pt x="997" y="2"/>
                  <a:pt x="1071" y="29"/>
                  <a:pt x="1080" y="2"/>
                </a:cubicBezTo>
                <a:lnTo>
                  <a:pt x="481" y="0"/>
                </a:lnTo>
                <a:cubicBezTo>
                  <a:pt x="376" y="68"/>
                  <a:pt x="264" y="174"/>
                  <a:pt x="184" y="248"/>
                </a:cubicBezTo>
                <a:cubicBezTo>
                  <a:pt x="104" y="322"/>
                  <a:pt x="38" y="404"/>
                  <a:pt x="0" y="445"/>
                </a:cubicBezTo>
                <a:close/>
              </a:path>
            </a:pathLst>
          </a:custGeom>
          <a:gradFill rotWithShape="1">
            <a:gsLst>
              <a:gs pos="0">
                <a:schemeClr val="accent2"/>
              </a:gs>
              <a:gs pos="100000">
                <a:schemeClr val="bg1"/>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 name="Rectangle 2"/>
          <p:cNvSpPr>
            <a:spLocks noGrp="1" noChangeArrowheads="1"/>
          </p:cNvSpPr>
          <p:nvPr>
            <p:ph type="ctrTitle"/>
          </p:nvPr>
        </p:nvSpPr>
        <p:spPr bwMode="auto">
          <a:xfrm>
            <a:off x="685800" y="2590800"/>
            <a:ext cx="7772400" cy="1470025"/>
          </a:xfrm>
          <a:effectLst>
            <a:outerShdw dist="53882" dir="2700000" algn="ctr" rotWithShape="0">
              <a:srgbClr val="000000"/>
            </a:outerShdw>
          </a:effectLst>
        </p:spPr>
        <p:txBody>
          <a:bodyPr/>
          <a:lstStyle>
            <a:lvl1pPr>
              <a:defRPr sz="48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295400" y="3962400"/>
            <a:ext cx="6400800" cy="685800"/>
          </a:xfrm>
        </p:spPr>
        <p:txBody>
          <a:bodyPr/>
          <a:lstStyle>
            <a:lvl1pPr marL="0" indent="0" algn="ctr">
              <a:buFont typeface="Wingdings" pitchFamily="2" charset="2"/>
              <a:buNone/>
              <a:defRPr sz="2800"/>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610350"/>
            <a:ext cx="2133600" cy="1714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lvl1pPr>
          </a:lstStyle>
          <a:p>
            <a:fld id="{09917097-76BD-4EE6-99B8-564C20B240D0}" type="slidenum">
              <a:rPr lang="en-US"/>
              <a:pPr/>
              <a:t>‹#›</a:t>
            </a:fld>
            <a:endParaRPr lang="en-US"/>
          </a:p>
        </p:txBody>
      </p:sp>
      <p:sp>
        <p:nvSpPr>
          <p:cNvPr id="3086" name="Text Box 14"/>
          <p:cNvSpPr txBox="1">
            <a:spLocks noChangeArrowheads="1"/>
          </p:cNvSpPr>
          <p:nvPr/>
        </p:nvSpPr>
        <p:spPr bwMode="auto">
          <a:xfrm>
            <a:off x="4024313" y="6324600"/>
            <a:ext cx="115728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600" b="1"/>
              <a:t>LOGO</a:t>
            </a:r>
          </a:p>
        </p:txBody>
      </p:sp>
      <p:sp>
        <p:nvSpPr>
          <p:cNvPr id="3090" name="AutoShape 18"/>
          <p:cNvSpPr>
            <a:spLocks noChangeArrowheads="1"/>
          </p:cNvSpPr>
          <p:nvPr/>
        </p:nvSpPr>
        <p:spPr bwMode="gray">
          <a:xfrm rot="5400000">
            <a:off x="4381500" y="5730875"/>
            <a:ext cx="381000" cy="1066800"/>
          </a:xfrm>
          <a:prstGeom prst="moon">
            <a:avLst>
              <a:gd name="adj" fmla="val 1625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939FE9-E93B-4E5A-8144-A9DD9689C4D9}" type="slidenum">
              <a:rPr lang="en-US"/>
              <a:pPr/>
              <a:t>‹#›</a:t>
            </a:fld>
            <a:endParaRPr lang="en-US"/>
          </a:p>
        </p:txBody>
      </p:sp>
    </p:spTree>
    <p:extLst>
      <p:ext uri="{BB962C8B-B14F-4D97-AF65-F5344CB8AC3E}">
        <p14:creationId xmlns:p14="http://schemas.microsoft.com/office/powerpoint/2010/main" val="2917328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188251-A35F-46A1-9BB7-EAC98FC69000}" type="slidenum">
              <a:rPr lang="en-US"/>
              <a:pPr/>
              <a:t>‹#›</a:t>
            </a:fld>
            <a:endParaRPr lang="en-US"/>
          </a:p>
        </p:txBody>
      </p:sp>
    </p:spTree>
    <p:extLst>
      <p:ext uri="{BB962C8B-B14F-4D97-AF65-F5344CB8AC3E}">
        <p14:creationId xmlns:p14="http://schemas.microsoft.com/office/powerpoint/2010/main" val="191953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E93D7-070B-4FDB-9C9A-430E82D2F555}" type="slidenum">
              <a:rPr lang="en-US"/>
              <a:pPr/>
              <a:t>‹#›</a:t>
            </a:fld>
            <a:endParaRPr lang="en-US"/>
          </a:p>
        </p:txBody>
      </p:sp>
    </p:spTree>
    <p:extLst>
      <p:ext uri="{BB962C8B-B14F-4D97-AF65-F5344CB8AC3E}">
        <p14:creationId xmlns:p14="http://schemas.microsoft.com/office/powerpoint/2010/main" val="360088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DBB6B-B19C-4814-8971-D5DA74F7DCEC}" type="slidenum">
              <a:rPr lang="en-US"/>
              <a:pPr/>
              <a:t>‹#›</a:t>
            </a:fld>
            <a:endParaRPr lang="en-US"/>
          </a:p>
        </p:txBody>
      </p:sp>
    </p:spTree>
    <p:extLst>
      <p:ext uri="{BB962C8B-B14F-4D97-AF65-F5344CB8AC3E}">
        <p14:creationId xmlns:p14="http://schemas.microsoft.com/office/powerpoint/2010/main" val="682121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1E0B42-6328-4C67-900C-694BC66B4991}" type="slidenum">
              <a:rPr lang="en-US"/>
              <a:pPr/>
              <a:t>‹#›</a:t>
            </a:fld>
            <a:endParaRPr lang="en-US"/>
          </a:p>
        </p:txBody>
      </p:sp>
    </p:spTree>
    <p:extLst>
      <p:ext uri="{BB962C8B-B14F-4D97-AF65-F5344CB8AC3E}">
        <p14:creationId xmlns:p14="http://schemas.microsoft.com/office/powerpoint/2010/main" val="348706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2D7FFE8-F7D4-4A6E-A2F7-DA08B083B6C5}" type="slidenum">
              <a:rPr lang="en-US"/>
              <a:pPr/>
              <a:t>‹#›</a:t>
            </a:fld>
            <a:endParaRPr lang="en-US"/>
          </a:p>
        </p:txBody>
      </p:sp>
    </p:spTree>
    <p:extLst>
      <p:ext uri="{BB962C8B-B14F-4D97-AF65-F5344CB8AC3E}">
        <p14:creationId xmlns:p14="http://schemas.microsoft.com/office/powerpoint/2010/main" val="221866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07AAD3-A3CD-4200-B983-DD614F77E21A}" type="slidenum">
              <a:rPr lang="en-US"/>
              <a:pPr/>
              <a:t>‹#›</a:t>
            </a:fld>
            <a:endParaRPr lang="en-US"/>
          </a:p>
        </p:txBody>
      </p:sp>
    </p:spTree>
    <p:extLst>
      <p:ext uri="{BB962C8B-B14F-4D97-AF65-F5344CB8AC3E}">
        <p14:creationId xmlns:p14="http://schemas.microsoft.com/office/powerpoint/2010/main" val="170026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F624AB6-9B53-4C00-82BC-50F53A8908BD}" type="slidenum">
              <a:rPr lang="en-US"/>
              <a:pPr/>
              <a:t>‹#›</a:t>
            </a:fld>
            <a:endParaRPr lang="en-US"/>
          </a:p>
        </p:txBody>
      </p:sp>
    </p:spTree>
    <p:extLst>
      <p:ext uri="{BB962C8B-B14F-4D97-AF65-F5344CB8AC3E}">
        <p14:creationId xmlns:p14="http://schemas.microsoft.com/office/powerpoint/2010/main" val="3121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F8A136-E04F-4353-9596-A68E398B0934}" type="slidenum">
              <a:rPr lang="en-US"/>
              <a:pPr/>
              <a:t>‹#›</a:t>
            </a:fld>
            <a:endParaRPr lang="en-US"/>
          </a:p>
        </p:txBody>
      </p:sp>
    </p:spTree>
    <p:extLst>
      <p:ext uri="{BB962C8B-B14F-4D97-AF65-F5344CB8AC3E}">
        <p14:creationId xmlns:p14="http://schemas.microsoft.com/office/powerpoint/2010/main" val="169628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DBF2796-FB5F-44F3-B544-15C01DA4911B}" type="slidenum">
              <a:rPr lang="en-US"/>
              <a:pPr/>
              <a:t>‹#›</a:t>
            </a:fld>
            <a:endParaRPr lang="en-US"/>
          </a:p>
        </p:txBody>
      </p:sp>
    </p:spTree>
    <p:extLst>
      <p:ext uri="{BB962C8B-B14F-4D97-AF65-F5344CB8AC3E}">
        <p14:creationId xmlns:p14="http://schemas.microsoft.com/office/powerpoint/2010/main" val="3714756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0593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613525"/>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613525"/>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613525"/>
            <a:ext cx="2133600" cy="244475"/>
          </a:xfrm>
        </p:spPr>
        <p:txBody>
          <a:bodyPr/>
          <a:lstStyle>
            <a:lvl1pPr>
              <a:defRPr/>
            </a:lvl1pPr>
          </a:lstStyle>
          <a:p>
            <a:fld id="{CABEE185-502B-4C8B-B212-EEE400E95E24}" type="slidenum">
              <a:rPr lang="en-US"/>
              <a:pPr/>
              <a:t>‹#›</a:t>
            </a:fld>
            <a:endParaRPr lang="en-US"/>
          </a:p>
        </p:txBody>
      </p:sp>
    </p:spTree>
    <p:extLst>
      <p:ext uri="{BB962C8B-B14F-4D97-AF65-F5344CB8AC3E}">
        <p14:creationId xmlns:p14="http://schemas.microsoft.com/office/powerpoint/2010/main" val="229499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ltGray">
          <a:xfrm>
            <a:off x="0" y="304800"/>
            <a:ext cx="9144000" cy="6096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Freeform 13"/>
          <p:cNvSpPr>
            <a:spLocks/>
          </p:cNvSpPr>
          <p:nvPr/>
        </p:nvSpPr>
        <p:spPr bwMode="ltGray">
          <a:xfrm>
            <a:off x="0" y="5167313"/>
            <a:ext cx="9158288" cy="1701800"/>
          </a:xfrm>
          <a:custGeom>
            <a:avLst/>
            <a:gdLst>
              <a:gd name="T0" fmla="*/ 6 w 5769"/>
              <a:gd name="T1" fmla="*/ 1072 h 1072"/>
              <a:gd name="T2" fmla="*/ 0 w 5769"/>
              <a:gd name="T3" fmla="*/ 356 h 1072"/>
              <a:gd name="T4" fmla="*/ 1975 w 5769"/>
              <a:gd name="T5" fmla="*/ 914 h 1072"/>
              <a:gd name="T6" fmla="*/ 5769 w 5769"/>
              <a:gd name="T7" fmla="*/ 0 h 1072"/>
              <a:gd name="T8" fmla="*/ 5766 w 5769"/>
              <a:gd name="T9" fmla="*/ 1072 h 1072"/>
              <a:gd name="T10" fmla="*/ 6 w 5769"/>
              <a:gd name="T11" fmla="*/ 1072 h 1072"/>
            </a:gdLst>
            <a:ahLst/>
            <a:cxnLst>
              <a:cxn ang="0">
                <a:pos x="T0" y="T1"/>
              </a:cxn>
              <a:cxn ang="0">
                <a:pos x="T2" y="T3"/>
              </a:cxn>
              <a:cxn ang="0">
                <a:pos x="T4" y="T5"/>
              </a:cxn>
              <a:cxn ang="0">
                <a:pos x="T6" y="T7"/>
              </a:cxn>
              <a:cxn ang="0">
                <a:pos x="T8" y="T9"/>
              </a:cxn>
              <a:cxn ang="0">
                <a:pos x="T10" y="T11"/>
              </a:cxn>
            </a:cxnLst>
            <a:rect l="0" t="0" r="r" b="b"/>
            <a:pathLst>
              <a:path w="5769" h="1072">
                <a:moveTo>
                  <a:pt x="6" y="1072"/>
                </a:moveTo>
                <a:lnTo>
                  <a:pt x="0" y="356"/>
                </a:lnTo>
                <a:cubicBezTo>
                  <a:pt x="229" y="494"/>
                  <a:pt x="667" y="923"/>
                  <a:pt x="1975" y="914"/>
                </a:cubicBezTo>
                <a:cubicBezTo>
                  <a:pt x="3283" y="905"/>
                  <a:pt x="4891" y="539"/>
                  <a:pt x="5769" y="0"/>
                </a:cubicBezTo>
                <a:lnTo>
                  <a:pt x="5766" y="1072"/>
                </a:lnTo>
                <a:lnTo>
                  <a:pt x="6" y="1072"/>
                </a:lnTo>
                <a:close/>
              </a:path>
            </a:pathLst>
          </a:custGeom>
          <a:solidFill>
            <a:schemeClr val="accent2">
              <a:alpha val="22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ltGray">
          <a:xfrm>
            <a:off x="-9525" y="5776913"/>
            <a:ext cx="9153525" cy="1095375"/>
          </a:xfrm>
          <a:custGeom>
            <a:avLst/>
            <a:gdLst>
              <a:gd name="T0" fmla="*/ 6 w 5766"/>
              <a:gd name="T1" fmla="*/ 690 h 690"/>
              <a:gd name="T2" fmla="*/ 0 w 5766"/>
              <a:gd name="T3" fmla="*/ 362 h 690"/>
              <a:gd name="T4" fmla="*/ 1999 w 5766"/>
              <a:gd name="T5" fmla="*/ 603 h 690"/>
              <a:gd name="T6" fmla="*/ 5766 w 5766"/>
              <a:gd name="T7" fmla="*/ 0 h 690"/>
              <a:gd name="T8" fmla="*/ 5766 w 5766"/>
              <a:gd name="T9" fmla="*/ 690 h 690"/>
              <a:gd name="T10" fmla="*/ 6 w 5766"/>
              <a:gd name="T11" fmla="*/ 690 h 690"/>
            </a:gdLst>
            <a:ahLst/>
            <a:cxnLst>
              <a:cxn ang="0">
                <a:pos x="T0" y="T1"/>
              </a:cxn>
              <a:cxn ang="0">
                <a:pos x="T2" y="T3"/>
              </a:cxn>
              <a:cxn ang="0">
                <a:pos x="T4" y="T5"/>
              </a:cxn>
              <a:cxn ang="0">
                <a:pos x="T6" y="T7"/>
              </a:cxn>
              <a:cxn ang="0">
                <a:pos x="T8" y="T9"/>
              </a:cxn>
              <a:cxn ang="0">
                <a:pos x="T10" y="T11"/>
              </a:cxn>
            </a:cxnLst>
            <a:rect l="0" t="0" r="r" b="b"/>
            <a:pathLst>
              <a:path w="5766" h="690">
                <a:moveTo>
                  <a:pt x="6" y="690"/>
                </a:moveTo>
                <a:lnTo>
                  <a:pt x="0" y="362"/>
                </a:lnTo>
                <a:cubicBezTo>
                  <a:pt x="211" y="392"/>
                  <a:pt x="1078" y="610"/>
                  <a:pt x="1999" y="603"/>
                </a:cubicBezTo>
                <a:cubicBezTo>
                  <a:pt x="2920" y="596"/>
                  <a:pt x="4596" y="485"/>
                  <a:pt x="5766" y="0"/>
                </a:cubicBezTo>
                <a:lnTo>
                  <a:pt x="5766" y="690"/>
                </a:lnTo>
                <a:lnTo>
                  <a:pt x="6" y="690"/>
                </a:lnTo>
                <a:close/>
              </a:path>
            </a:pathLst>
          </a:cu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 name="Rectangle 2"/>
          <p:cNvSpPr>
            <a:spLocks noGrp="1" noChangeArrowheads="1"/>
          </p:cNvSpPr>
          <p:nvPr>
            <p:ph type="title"/>
          </p:nvPr>
        </p:nvSpPr>
        <p:spPr bwMode="white">
          <a:xfrm>
            <a:off x="457200" y="274638"/>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36E7AFF-89AC-4B52-B6EA-5A15EF433E76}" type="slidenum">
              <a:rPr lang="en-US"/>
              <a:pPr/>
              <a:t>‹#›</a:t>
            </a:fld>
            <a:endParaRPr lang="en-US"/>
          </a:p>
        </p:txBody>
      </p:sp>
      <p:sp>
        <p:nvSpPr>
          <p:cNvPr id="1027" name="Rectangle 3"/>
          <p:cNvSpPr>
            <a:spLocks noGrp="1" noChangeArrowheads="1"/>
          </p:cNvSpPr>
          <p:nvPr>
            <p:ph type="body" idx="1"/>
          </p:nvPr>
        </p:nvSpPr>
        <p:spPr bwMode="auto">
          <a:xfrm>
            <a:off x="457200" y="1066800"/>
            <a:ext cx="8229600"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2885" y="2362200"/>
            <a:ext cx="9144000" cy="2286000"/>
          </a:xfrm>
        </p:spPr>
        <p:txBody>
          <a:bodyPr/>
          <a:lstStyle/>
          <a:p>
            <a:r>
              <a:rPr lang="vi-VN" sz="2800" dirty="0"/>
              <a:t>CHIẾN LƯỢC NÂNG CAO CHẤT LƯỢNG ĐÀO TẠO CỦATRƯỜNG CAO ĐẲNG KỸ THUẬT LÝ TỰ TRỌNG THÀNH PHỐ HỒ CHÍ MINH THEO ĐỊNH HƯỚNG ĐỔI MỚI CĂN BẢN, TOÀN DIỆN GIÁO DỤC VÀ ĐÀO TẠO</a:t>
            </a:r>
            <a:r>
              <a:rPr lang="en-US" sz="2800" dirty="0"/>
              <a:t> VÀ TẦM NHÌN </a:t>
            </a:r>
            <a:r>
              <a:rPr lang="vi-VN" sz="2800" dirty="0"/>
              <a:t>ĐẾN NĂM 2020</a:t>
            </a:r>
            <a:endParaRPr lang="en-US" sz="2800" dirty="0"/>
          </a:p>
        </p:txBody>
      </p:sp>
      <p:sp>
        <p:nvSpPr>
          <p:cNvPr id="2" name="Rectangle 1"/>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76200"/>
            <a:ext cx="9144000" cy="369332"/>
          </a:xfrm>
          <a:prstGeom prst="rect">
            <a:avLst/>
          </a:prstGeom>
          <a:noFill/>
        </p:spPr>
        <p:txBody>
          <a:bodyPr wrap="square" rtlCol="0">
            <a:spAutoFit/>
          </a:bodyPr>
          <a:lstStyle/>
          <a:p>
            <a:pPr algn="ctr"/>
            <a:r>
              <a:rPr lang="en-US" dirty="0" smtClean="0">
                <a:latin typeface="Times New Roman" pitchFamily="18" charset="0"/>
                <a:cs typeface="Times New Roman" pitchFamily="18" charset="0"/>
              </a:rPr>
              <a:t>ỦY BAN NHÂN DÂN THÀNH PHỐ HỒ CHÍ MINH</a:t>
            </a:r>
            <a:endParaRPr lang="en-US" dirty="0">
              <a:latin typeface="Times New Roman" pitchFamily="18" charset="0"/>
              <a:cs typeface="Times New Roman" pitchFamily="18" charset="0"/>
            </a:endParaRPr>
          </a:p>
        </p:txBody>
      </p:sp>
      <p:sp>
        <p:nvSpPr>
          <p:cNvPr id="7" name="TextBox 6"/>
          <p:cNvSpPr txBox="1"/>
          <p:nvPr/>
        </p:nvSpPr>
        <p:spPr>
          <a:xfrm>
            <a:off x="0" y="381000"/>
            <a:ext cx="9146885"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TRƯỜNG CAO ĐẲNG KỸ THUẬT LÝ TỰ TRỌNG THÀNH PHỐ HỒ CHÍ MINH</a:t>
            </a:r>
            <a:endParaRPr lang="en-US" b="1" dirty="0">
              <a:latin typeface="Times New Roman" pitchFamily="18" charset="0"/>
              <a:cs typeface="Times New Roman" pitchFamily="18" charset="0"/>
            </a:endParaRPr>
          </a:p>
        </p:txBody>
      </p:sp>
      <p:sp>
        <p:nvSpPr>
          <p:cNvPr id="10" name="TextBox 9"/>
          <p:cNvSpPr txBox="1"/>
          <p:nvPr/>
        </p:nvSpPr>
        <p:spPr>
          <a:xfrm>
            <a:off x="0" y="6399245"/>
            <a:ext cx="9146885" cy="369332"/>
          </a:xfrm>
          <a:prstGeom prst="rect">
            <a:avLst/>
          </a:prstGeom>
          <a:noFill/>
        </p:spPr>
        <p:txBody>
          <a:bodyPr wrap="square" rtlCol="0">
            <a:spAutoFit/>
          </a:bodyPr>
          <a:lstStyle/>
          <a:p>
            <a:pPr algn="ctr"/>
            <a:r>
              <a:rPr lang="en-US"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TP. </a:t>
            </a:r>
            <a:r>
              <a:rPr lang="en-US"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en-US"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Minh, </a:t>
            </a:r>
            <a:r>
              <a:rPr lang="en-US"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ngày</a:t>
            </a:r>
            <a:r>
              <a:rPr lang="en-US"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…./06/2015</a:t>
            </a:r>
            <a:endParaRPr lang="en-US"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5" name="Picture 7" descr="F:\ \ThietKe\LOGO_TRUONG..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7919" y="750332"/>
            <a:ext cx="1312174" cy="13070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smtClean="0">
                <a:latin typeface="Times New Roman" pitchFamily="18" charset="0"/>
                <a:cs typeface="Times New Roman" pitchFamily="18" charset="0"/>
              </a:rPr>
              <a:t>NỘI DUNG</a:t>
            </a:r>
            <a:endParaRPr lang="en-US" dirty="0">
              <a:latin typeface="Times New Roman" pitchFamily="18" charset="0"/>
              <a:cs typeface="Times New Roman" pitchFamily="18" charset="0"/>
            </a:endParaRPr>
          </a:p>
        </p:txBody>
      </p:sp>
      <p:grpSp>
        <p:nvGrpSpPr>
          <p:cNvPr id="41048" name="Group 88"/>
          <p:cNvGrpSpPr>
            <a:grpSpLocks/>
          </p:cNvGrpSpPr>
          <p:nvPr/>
        </p:nvGrpSpPr>
        <p:grpSpPr bwMode="auto">
          <a:xfrm>
            <a:off x="1371600" y="1295400"/>
            <a:ext cx="762000" cy="665163"/>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52" name="Group 92"/>
          <p:cNvGrpSpPr>
            <a:grpSpLocks/>
          </p:cNvGrpSpPr>
          <p:nvPr/>
        </p:nvGrpSpPr>
        <p:grpSpPr bwMode="auto">
          <a:xfrm>
            <a:off x="1371600" y="2209800"/>
            <a:ext cx="762000" cy="665163"/>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56" name="Line 96"/>
          <p:cNvSpPr>
            <a:spLocks noChangeShapeType="1"/>
          </p:cNvSpPr>
          <p:nvPr/>
        </p:nvSpPr>
        <p:spPr bwMode="auto">
          <a:xfrm>
            <a:off x="19812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7" name="Text Box 97"/>
          <p:cNvSpPr txBox="1">
            <a:spLocks noChangeArrowheads="1"/>
          </p:cNvSpPr>
          <p:nvPr/>
        </p:nvSpPr>
        <p:spPr bwMode="auto">
          <a:xfrm>
            <a:off x="2514600" y="1371600"/>
            <a:ext cx="15167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dirty="0" err="1" smtClean="0">
                <a:latin typeface="Times New Roman" pitchFamily="18" charset="0"/>
                <a:cs typeface="Times New Roman" pitchFamily="18" charset="0"/>
              </a:rPr>
              <a:t>Đặt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endParaRPr lang="en-US" sz="2400" dirty="0">
              <a:latin typeface="Times New Roman" pitchFamily="18" charset="0"/>
              <a:cs typeface="Times New Roman" pitchFamily="18" charset="0"/>
            </a:endParaRPr>
          </a:p>
        </p:txBody>
      </p:sp>
      <p:sp>
        <p:nvSpPr>
          <p:cNvPr id="41058" name="Text Box 98"/>
          <p:cNvSpPr txBox="1">
            <a:spLocks noChangeArrowheads="1"/>
          </p:cNvSpPr>
          <p:nvPr/>
        </p:nvSpPr>
        <p:spPr bwMode="gray">
          <a:xfrm>
            <a:off x="15761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41059" name="Line 99"/>
          <p:cNvSpPr>
            <a:spLocks noChangeShapeType="1"/>
          </p:cNvSpPr>
          <p:nvPr/>
        </p:nvSpPr>
        <p:spPr bwMode="auto">
          <a:xfrm>
            <a:off x="19812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0" name="Text Box 100"/>
          <p:cNvSpPr txBox="1">
            <a:spLocks noChangeArrowheads="1"/>
          </p:cNvSpPr>
          <p:nvPr/>
        </p:nvSpPr>
        <p:spPr bwMode="auto">
          <a:xfrm>
            <a:off x="2514600" y="2286000"/>
            <a:ext cx="246413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dirty="0" err="1" smtClean="0">
                <a:latin typeface="Times New Roman" pitchFamily="18" charset="0"/>
                <a:cs typeface="Times New Roman" pitchFamily="18" charset="0"/>
              </a:rPr>
              <a:t>Phân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cảnh</a:t>
            </a:r>
            <a:endParaRPr lang="en-US" sz="2400" dirty="0">
              <a:latin typeface="Times New Roman" pitchFamily="18" charset="0"/>
              <a:cs typeface="Times New Roman" pitchFamily="18" charset="0"/>
            </a:endParaRPr>
          </a:p>
        </p:txBody>
      </p:sp>
      <p:sp>
        <p:nvSpPr>
          <p:cNvPr id="41061" name="Text Box 101"/>
          <p:cNvSpPr txBox="1">
            <a:spLocks noChangeArrowheads="1"/>
          </p:cNvSpPr>
          <p:nvPr/>
        </p:nvSpPr>
        <p:spPr bwMode="gray">
          <a:xfrm>
            <a:off x="15761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41062" name="Group 102"/>
          <p:cNvGrpSpPr>
            <a:grpSpLocks/>
          </p:cNvGrpSpPr>
          <p:nvPr/>
        </p:nvGrpSpPr>
        <p:grpSpPr bwMode="auto">
          <a:xfrm>
            <a:off x="1371600" y="3101975"/>
            <a:ext cx="762000" cy="665163"/>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66" name="Group 106"/>
          <p:cNvGrpSpPr>
            <a:grpSpLocks/>
          </p:cNvGrpSpPr>
          <p:nvPr/>
        </p:nvGrpSpPr>
        <p:grpSpPr bwMode="auto">
          <a:xfrm>
            <a:off x="1371600" y="4016375"/>
            <a:ext cx="762000" cy="665163"/>
            <a:chOff x="3174" y="2656"/>
            <a:chExt cx="1549"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8"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9"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70" name="Line 110"/>
          <p:cNvSpPr>
            <a:spLocks noChangeShapeType="1"/>
          </p:cNvSpPr>
          <p:nvPr/>
        </p:nvSpPr>
        <p:spPr bwMode="auto">
          <a:xfrm>
            <a:off x="19812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1" name="Text Box 111"/>
          <p:cNvSpPr txBox="1">
            <a:spLocks noChangeArrowheads="1"/>
          </p:cNvSpPr>
          <p:nvPr/>
        </p:nvSpPr>
        <p:spPr bwMode="auto">
          <a:xfrm>
            <a:off x="2514600" y="2914471"/>
            <a:ext cx="6248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400" dirty="0" smtClean="0">
                <a:latin typeface="Times New Roman" pitchFamily="18" charset="0"/>
                <a:cs typeface="Times New Roman" pitchFamily="18" charset="0"/>
              </a:rPr>
              <a:t>Thực trạng của Trường </a:t>
            </a:r>
            <a:r>
              <a:rPr lang="en-US" sz="2400" dirty="0" smtClean="0">
                <a:latin typeface="Times New Roman" pitchFamily="18" charset="0"/>
                <a:cs typeface="Times New Roman" pitchFamily="18" charset="0"/>
              </a:rPr>
              <a:t>CĐKT</a:t>
            </a:r>
            <a:r>
              <a:rPr lang="vi-VN" sz="2400" dirty="0" smtClean="0">
                <a:latin typeface="Times New Roman" pitchFamily="18" charset="0"/>
                <a:cs typeface="Times New Roman" pitchFamily="18" charset="0"/>
              </a:rPr>
              <a:t> Lý Tự Trọng </a:t>
            </a:r>
            <a:endParaRPr lang="en-US" sz="2400" dirty="0" smtClean="0">
              <a:latin typeface="Times New Roman" pitchFamily="18" charset="0"/>
              <a:cs typeface="Times New Roman" pitchFamily="18" charset="0"/>
            </a:endParaRPr>
          </a:p>
          <a:p>
            <a:pPr algn="just" eaLnBrk="0" hangingPunct="0"/>
            <a:r>
              <a:rPr lang="en-US" sz="2400" dirty="0" smtClean="0">
                <a:latin typeface="Times New Roman" pitchFamily="18" charset="0"/>
                <a:cs typeface="Times New Roman" pitchFamily="18" charset="0"/>
              </a:rPr>
              <a:t>TP. HCM </a:t>
            </a:r>
            <a:r>
              <a:rPr lang="vi-VN" sz="2400" dirty="0" smtClean="0">
                <a:latin typeface="Times New Roman" pitchFamily="18" charset="0"/>
                <a:cs typeface="Times New Roman" pitchFamily="18" charset="0"/>
              </a:rPr>
              <a:t>trong những năm qua</a:t>
            </a:r>
            <a:endParaRPr lang="en-US" sz="2400" dirty="0">
              <a:latin typeface="Times New Roman" pitchFamily="18" charset="0"/>
              <a:cs typeface="Times New Roman" pitchFamily="18" charset="0"/>
            </a:endParaRPr>
          </a:p>
        </p:txBody>
      </p:sp>
      <p:sp>
        <p:nvSpPr>
          <p:cNvPr id="41072" name="Text Box 112"/>
          <p:cNvSpPr txBox="1">
            <a:spLocks noChangeArrowheads="1"/>
          </p:cNvSpPr>
          <p:nvPr/>
        </p:nvSpPr>
        <p:spPr bwMode="gray">
          <a:xfrm>
            <a:off x="15761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41073" name="Line 113"/>
          <p:cNvSpPr>
            <a:spLocks noChangeShapeType="1"/>
          </p:cNvSpPr>
          <p:nvPr/>
        </p:nvSpPr>
        <p:spPr bwMode="auto">
          <a:xfrm>
            <a:off x="19812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4" name="Text Box 114"/>
          <p:cNvSpPr txBox="1">
            <a:spLocks noChangeArrowheads="1"/>
          </p:cNvSpPr>
          <p:nvPr/>
        </p:nvSpPr>
        <p:spPr bwMode="auto">
          <a:xfrm>
            <a:off x="2590800" y="3799829"/>
            <a:ext cx="6248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400" dirty="0" smtClean="0">
                <a:latin typeface="Times New Roman" pitchFamily="18" charset="0"/>
                <a:cs typeface="Times New Roman" pitchFamily="18" charset="0"/>
              </a:rPr>
              <a:t>Định hướng chiến lược phát triển nhà trường</a:t>
            </a:r>
            <a:endParaRPr lang="en-US" sz="2400" dirty="0" smtClean="0">
              <a:latin typeface="Times New Roman" pitchFamily="18" charset="0"/>
              <a:cs typeface="Times New Roman" pitchFamily="18" charset="0"/>
            </a:endParaRPr>
          </a:p>
          <a:p>
            <a:pPr algn="just" eaLnBrk="0" hangingPunct="0"/>
            <a:r>
              <a:rPr lang="vi-VN" sz="2400" dirty="0" smtClean="0">
                <a:latin typeface="Times New Roman" pitchFamily="18" charset="0"/>
                <a:cs typeface="Times New Roman" pitchFamily="18" charset="0"/>
              </a:rPr>
              <a:t>và tầm nhìn đến năm 2020</a:t>
            </a:r>
            <a:endParaRPr lang="en-US" sz="2400" dirty="0">
              <a:latin typeface="Times New Roman" pitchFamily="18" charset="0"/>
              <a:cs typeface="Times New Roman" pitchFamily="18" charset="0"/>
            </a:endParaRPr>
          </a:p>
        </p:txBody>
      </p:sp>
      <p:sp>
        <p:nvSpPr>
          <p:cNvPr id="41075" name="Text Box 115"/>
          <p:cNvSpPr txBox="1">
            <a:spLocks noChangeArrowheads="1"/>
          </p:cNvSpPr>
          <p:nvPr/>
        </p:nvSpPr>
        <p:spPr bwMode="gray">
          <a:xfrm>
            <a:off x="15761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57" name="Group 102"/>
          <p:cNvGrpSpPr>
            <a:grpSpLocks/>
          </p:cNvGrpSpPr>
          <p:nvPr/>
        </p:nvGrpSpPr>
        <p:grpSpPr bwMode="auto">
          <a:xfrm>
            <a:off x="1388442" y="4877297"/>
            <a:ext cx="762000" cy="665163"/>
            <a:chOff x="1110" y="2656"/>
            <a:chExt cx="1549" cy="1351"/>
          </a:xfrm>
        </p:grpSpPr>
        <p:sp>
          <p:nvSpPr>
            <p:cNvPr id="58"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59"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0"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1" name="Line 110"/>
          <p:cNvSpPr>
            <a:spLocks noChangeShapeType="1"/>
          </p:cNvSpPr>
          <p:nvPr/>
        </p:nvSpPr>
        <p:spPr bwMode="auto">
          <a:xfrm>
            <a:off x="1998042" y="5486897"/>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2" name="Text Box 111"/>
          <p:cNvSpPr txBox="1">
            <a:spLocks noChangeArrowheads="1"/>
          </p:cNvSpPr>
          <p:nvPr/>
        </p:nvSpPr>
        <p:spPr bwMode="auto">
          <a:xfrm>
            <a:off x="2531442" y="4689793"/>
            <a:ext cx="638395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400" dirty="0" smtClean="0">
                <a:latin typeface="Times New Roman" pitchFamily="18" charset="0"/>
                <a:cs typeface="Times New Roman" pitchFamily="18" charset="0"/>
              </a:rPr>
              <a:t>Nhiệm vụ và giải pháp chiến lược phát triển trường năm 2015 và tầm nhìn đến 2020</a:t>
            </a:r>
            <a:endParaRPr lang="en-US" sz="2400" dirty="0">
              <a:latin typeface="Times New Roman" pitchFamily="18" charset="0"/>
              <a:cs typeface="Times New Roman" pitchFamily="18" charset="0"/>
            </a:endParaRPr>
          </a:p>
        </p:txBody>
      </p:sp>
      <p:sp>
        <p:nvSpPr>
          <p:cNvPr id="63" name="Text Box 115"/>
          <p:cNvSpPr txBox="1">
            <a:spLocks noChangeArrowheads="1"/>
          </p:cNvSpPr>
          <p:nvPr/>
        </p:nvSpPr>
        <p:spPr bwMode="gray">
          <a:xfrm>
            <a:off x="15954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64" name="Group 106"/>
          <p:cNvGrpSpPr>
            <a:grpSpLocks/>
          </p:cNvGrpSpPr>
          <p:nvPr/>
        </p:nvGrpSpPr>
        <p:grpSpPr bwMode="auto">
          <a:xfrm>
            <a:off x="1371600" y="5732154"/>
            <a:ext cx="762000" cy="665163"/>
            <a:chOff x="3174" y="2656"/>
            <a:chExt cx="1549" cy="1351"/>
          </a:xfrm>
        </p:grpSpPr>
        <p:sp>
          <p:nvSpPr>
            <p:cNvPr id="65"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6"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7"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8" name="Line 113"/>
          <p:cNvSpPr>
            <a:spLocks noChangeShapeType="1"/>
          </p:cNvSpPr>
          <p:nvPr/>
        </p:nvSpPr>
        <p:spPr bwMode="auto">
          <a:xfrm>
            <a:off x="1981200" y="6341754"/>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9" name="Text Box 114"/>
          <p:cNvSpPr txBox="1">
            <a:spLocks noChangeArrowheads="1"/>
          </p:cNvSpPr>
          <p:nvPr/>
        </p:nvSpPr>
        <p:spPr bwMode="auto">
          <a:xfrm>
            <a:off x="2590800" y="5862935"/>
            <a:ext cx="6248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400" dirty="0" err="1" smtClean="0">
                <a:latin typeface="Times New Roman" pitchFamily="18" charset="0"/>
                <a:cs typeface="Times New Roman" pitchFamily="18" charset="0"/>
              </a:rPr>
              <a:t>Kết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luận</a:t>
            </a:r>
            <a:endParaRPr lang="en-US" sz="2400" dirty="0">
              <a:latin typeface="Times New Roman" pitchFamily="18" charset="0"/>
              <a:cs typeface="Times New Roman" pitchFamily="18" charset="0"/>
            </a:endParaRPr>
          </a:p>
        </p:txBody>
      </p:sp>
      <p:sp>
        <p:nvSpPr>
          <p:cNvPr id="70" name="Text Box 115"/>
          <p:cNvSpPr txBox="1">
            <a:spLocks noChangeArrowheads="1"/>
          </p:cNvSpPr>
          <p:nvPr/>
        </p:nvSpPr>
        <p:spPr bwMode="gray">
          <a:xfrm>
            <a:off x="15761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dirty="0" smtClean="0">
                <a:latin typeface="Times New Roman" pitchFamily="18" charset="0"/>
                <a:cs typeface="Times New Roman" pitchFamily="18" charset="0"/>
              </a:rPr>
              <a:t>ĐẶT VẤN ĐỀ</a:t>
            </a:r>
            <a:endParaRPr lang="en-US"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524000"/>
            <a:ext cx="7848600" cy="3429000"/>
          </a:xfrm>
        </p:spPr>
        <p:txBody>
          <a:bodyPr/>
          <a:lstStyle/>
          <a:p>
            <a:pPr algn="just"/>
            <a:r>
              <a:rPr lang="vi-VN" sz="2000" b="1" dirty="0" smtClean="0">
                <a:latin typeface="Times New Roman" pitchFamily="18" charset="0"/>
                <a:cs typeface="Times New Roman" pitchFamily="18" charset="0"/>
              </a:rPr>
              <a:t>Hội nghị lần thứ 8 khóa XI của Ban Chấp hành Trung ương Đảng (Nghị quyết số 29-NQ/TW ngày 4/11/2013) về “Đổi mới căn bản, toàn diện giáo dục và đào tạo, đáp ứng yêu cầu công nghiệp hóa - hiện đại hóa trong điều kiện kinh tế thị trường định hướng xã hội chủ nghĩa và hội nhập quốc tế”</a:t>
            </a:r>
            <a:endParaRPr lang="en-US" sz="2000" b="1" dirty="0" smtClean="0">
              <a:latin typeface="Times New Roman" pitchFamily="18" charset="0"/>
              <a:cs typeface="Times New Roman" pitchFamily="18" charset="0"/>
            </a:endParaRPr>
          </a:p>
          <a:p>
            <a:pPr algn="just"/>
            <a:r>
              <a:rPr lang="vi-VN" sz="2000" b="1" dirty="0" smtClean="0">
                <a:latin typeface="Times New Roman" pitchFamily="18" charset="0"/>
                <a:cs typeface="Times New Roman" pitchFamily="18" charset="0"/>
              </a:rPr>
              <a:t>Để xây dựng trường Cao đẳng kỹ thuật Lý Tự Trọng thành phố Hồ Chí Minh thành trường trọng điểm của thành phố và khu vực đến năm 2020, cần phải có “chiến lược nâng cao chất lượng đào tạo của Trường Cao đẳng Kỹ thuật Lý Tự Trọng thành phố Hồ Chí Minh theo định hướng đổi mới căn bản, toàn diện giáo dục và đào tạo”.</a:t>
            </a:r>
            <a:endParaRPr lang="en-US"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dirty="0" smtClean="0">
                <a:latin typeface="Times New Roman" pitchFamily="18" charset="0"/>
                <a:cs typeface="Times New Roman" pitchFamily="18" charset="0"/>
              </a:rPr>
              <a:t>PHÂN TÍCH BỐI CẢNH</a:t>
            </a:r>
            <a:endParaRPr lang="en-US"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600200"/>
            <a:ext cx="7848600" cy="3429000"/>
          </a:xfrm>
        </p:spPr>
        <p:txBody>
          <a:bodyPr/>
          <a:lstStyle/>
          <a:p>
            <a:pPr algn="just"/>
            <a:r>
              <a:rPr lang="vi-VN" sz="2000" b="1" dirty="0" smtClean="0">
                <a:latin typeface="Times New Roman" pitchFamily="18" charset="0"/>
                <a:cs typeface="Times New Roman" pitchFamily="18" charset="0"/>
              </a:rPr>
              <a:t>Sự phát triển của đất nước trong giai đoạn mới sẽ tạo ra nhiều cơ hội mới tạo cơ hội thuận lợi để giáo dục và đào tạo nước ta tiếp cận với những mô hình giáo dục hiện đại theo xu thế và tri thức mới</a:t>
            </a:r>
            <a:r>
              <a:rPr lang="en-US" sz="2000" b="1" dirty="0" smtClean="0">
                <a:latin typeface="Times New Roman" pitchFamily="18" charset="0"/>
                <a:cs typeface="Times New Roman" pitchFamily="18" charset="0"/>
              </a:rPr>
              <a:t>.</a:t>
            </a:r>
          </a:p>
          <a:p>
            <a:pPr algn="just"/>
            <a:r>
              <a:rPr lang="vi-VN" sz="2000" b="1" dirty="0" smtClean="0">
                <a:latin typeface="Times New Roman" pitchFamily="18" charset="0"/>
                <a:cs typeface="Times New Roman" pitchFamily="18" charset="0"/>
              </a:rPr>
              <a:t>Hội nghị lần thứ 8 khóa XI của Ban Chấp hành Trung ương Đảng (Nghị quyết số 29-NQ/TW ngày 4/11/2013) đã xác định mục tiêu cụ thể đối với giáo dục đại học (GDĐH) “Tập trung đào tạo nhân lực trình độ cao, bồi dưỡng nhân tài, phát triển phẩm chất và năng lực tự học, tự làm giàu tri thức, sáng tạo của người học. Hoàn thiện mạng lưới các cơ sở GDĐH, cơ cấu ngành nghề và trình độ đào tạo phù hợp với quy hoạch phát triển nhân lực quốc gia,…”.</a:t>
            </a:r>
            <a:endParaRPr lang="en-US"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478392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5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56"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44058" name="Group 26"/>
          <p:cNvGrpSpPr>
            <a:grpSpLocks/>
          </p:cNvGrpSpPr>
          <p:nvPr/>
        </p:nvGrpSpPr>
        <p:grpSpPr bwMode="auto">
          <a:xfrm>
            <a:off x="3071021" y="1057467"/>
            <a:ext cx="2262979" cy="2600133"/>
            <a:chOff x="2005" y="1314"/>
            <a:chExt cx="1888" cy="1993"/>
          </a:xfrm>
        </p:grpSpPr>
        <p:grpSp>
          <p:nvGrpSpPr>
            <p:cNvPr id="44059" name="Group 27"/>
            <p:cNvGrpSpPr>
              <a:grpSpLocks/>
            </p:cNvGrpSpPr>
            <p:nvPr/>
          </p:nvGrpSpPr>
          <p:grpSpPr bwMode="auto">
            <a:xfrm>
              <a:off x="2005" y="2388"/>
              <a:ext cx="1888" cy="919"/>
              <a:chOff x="1981" y="2031"/>
              <a:chExt cx="1925" cy="937"/>
            </a:xfrm>
          </p:grpSpPr>
          <p:sp>
            <p:nvSpPr>
              <p:cNvPr id="44060" name="Oval 28"/>
              <p:cNvSpPr>
                <a:spLocks noChangeArrowheads="1"/>
              </p:cNvSpPr>
              <p:nvPr/>
            </p:nvSpPr>
            <p:spPr bwMode="gray">
              <a:xfrm>
                <a:off x="2001" y="2061"/>
                <a:ext cx="1905" cy="907"/>
              </a:xfrm>
              <a:prstGeom prst="ellipse">
                <a:avLst/>
              </a:prstGeom>
              <a:gradFill rotWithShape="1">
                <a:gsLst>
                  <a:gs pos="0">
                    <a:schemeClr val="hlink"/>
                  </a:gs>
                  <a:gs pos="100000">
                    <a:schemeClr val="hlink">
                      <a:gamma/>
                      <a:shade val="48627"/>
                      <a:invGamma/>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4061" name="Oval 29"/>
              <p:cNvSpPr>
                <a:spLocks noChangeArrowheads="1"/>
              </p:cNvSpPr>
              <p:nvPr/>
            </p:nvSpPr>
            <p:spPr bwMode="gray">
              <a:xfrm>
                <a:off x="1981" y="2031"/>
                <a:ext cx="1905" cy="907"/>
              </a:xfrm>
              <a:prstGeom prst="ellipse">
                <a:avLst/>
              </a:prstGeom>
              <a:gradFill rotWithShape="1">
                <a:gsLst>
                  <a:gs pos="0">
                    <a:schemeClr val="hlink">
                      <a:gamma/>
                      <a:tint val="44314"/>
                      <a:invGamma/>
                    </a:schemeClr>
                  </a:gs>
                  <a:gs pos="100000">
                    <a:schemeClr val="hlink"/>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44066" name="Text Box 34"/>
          <p:cNvSpPr txBox="1">
            <a:spLocks noChangeArrowheads="1"/>
          </p:cNvSpPr>
          <p:nvPr/>
        </p:nvSpPr>
        <p:spPr bwMode="gray">
          <a:xfrm>
            <a:off x="3505200" y="1273314"/>
            <a:ext cx="13131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000" b="1" dirty="0" err="1" smtClean="0">
                <a:solidFill>
                  <a:srgbClr val="000000"/>
                </a:solidFill>
                <a:latin typeface="Times New Roman" pitchFamily="18" charset="0"/>
                <a:cs typeface="Times New Roman" pitchFamily="18" charset="0"/>
              </a:rPr>
              <a:t>Mục</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tiêu</a:t>
            </a:r>
            <a:r>
              <a:rPr lang="en-US" sz="2000" b="1" dirty="0" smtClean="0">
                <a:solidFill>
                  <a:srgbClr val="000000"/>
                </a:solidFill>
                <a:latin typeface="Times New Roman" pitchFamily="18" charset="0"/>
                <a:cs typeface="Times New Roman" pitchFamily="18" charset="0"/>
              </a:rPr>
              <a:t> </a:t>
            </a:r>
          </a:p>
          <a:p>
            <a:pPr algn="ctr" eaLnBrk="0" hangingPunct="0"/>
            <a:r>
              <a:rPr lang="en-US" sz="2000" b="1" dirty="0" err="1" smtClean="0">
                <a:solidFill>
                  <a:srgbClr val="000000"/>
                </a:solidFill>
                <a:latin typeface="Times New Roman" pitchFamily="18" charset="0"/>
                <a:cs typeface="Times New Roman" pitchFamily="18" charset="0"/>
              </a:rPr>
              <a:t>chiến</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lược</a:t>
            </a:r>
            <a:endParaRPr lang="en-US" sz="1200" dirty="0">
              <a:solidFill>
                <a:srgbClr val="000000"/>
              </a:solidFill>
              <a:latin typeface="Times New Roman" pitchFamily="18" charset="0"/>
              <a:cs typeface="Times New Roman" pitchFamily="18" charset="0"/>
            </a:endParaRPr>
          </a:p>
        </p:txBody>
      </p:sp>
      <p:sp>
        <p:nvSpPr>
          <p:cNvPr id="24" name="Rectangle 5"/>
          <p:cNvSpPr>
            <a:spLocks noGrp="1" noChangeArrowheads="1"/>
          </p:cNvSpPr>
          <p:nvPr>
            <p:ph type="title"/>
          </p:nvPr>
        </p:nvSpPr>
        <p:spPr>
          <a:xfrm>
            <a:off x="457200" y="304800"/>
            <a:ext cx="8229600" cy="563562"/>
          </a:xfrm>
        </p:spPr>
        <p:txBody>
          <a:bodyPr/>
          <a:lstStyle/>
          <a:p>
            <a:r>
              <a:rPr lang="en-US" dirty="0" smtClean="0">
                <a:latin typeface="Times New Roman" pitchFamily="18" charset="0"/>
                <a:cs typeface="Times New Roman" pitchFamily="18" charset="0"/>
              </a:rPr>
              <a:t>PHÂN TÍCH BỐI CẢNH</a:t>
            </a:r>
            <a:endParaRPr lang="en-US" dirty="0">
              <a:latin typeface="Times New Roman" pitchFamily="18" charset="0"/>
              <a:cs typeface="Times New Roman" pitchFamily="18" charset="0"/>
            </a:endParaRPr>
          </a:p>
        </p:txBody>
      </p:sp>
      <p:sp>
        <p:nvSpPr>
          <p:cNvPr id="25" name="Text Box 34"/>
          <p:cNvSpPr txBox="1">
            <a:spLocks noChangeArrowheads="1"/>
          </p:cNvSpPr>
          <p:nvPr/>
        </p:nvSpPr>
        <p:spPr bwMode="gray">
          <a:xfrm>
            <a:off x="2971800" y="2658070"/>
            <a:ext cx="247268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b="1" dirty="0">
                <a:solidFill>
                  <a:srgbClr val="000000"/>
                </a:solidFill>
                <a:latin typeface="Times New Roman" pitchFamily="18" charset="0"/>
                <a:cs typeface="Times New Roman" pitchFamily="18" charset="0"/>
              </a:rPr>
              <a:t>N</a:t>
            </a:r>
            <a:r>
              <a:rPr lang="vi-VN" b="1" dirty="0" smtClean="0">
                <a:solidFill>
                  <a:srgbClr val="000000"/>
                </a:solidFill>
                <a:latin typeface="Times New Roman" pitchFamily="18" charset="0"/>
                <a:cs typeface="Times New Roman" pitchFamily="18" charset="0"/>
              </a:rPr>
              <a:t>âng cao chất lượng giáo dục đại học, cao đẳng </a:t>
            </a:r>
            <a:endParaRPr lang="en-US" sz="1100" dirty="0">
              <a:solidFill>
                <a:srgbClr val="000000"/>
              </a:solidFill>
              <a:latin typeface="Times New Roman" pitchFamily="18" charset="0"/>
              <a:cs typeface="Times New Roman" pitchFamily="18" charset="0"/>
            </a:endParaRPr>
          </a:p>
        </p:txBody>
      </p:sp>
      <p:sp>
        <p:nvSpPr>
          <p:cNvPr id="27" name="AutoShape 18"/>
          <p:cNvSpPr>
            <a:spLocks noChangeArrowheads="1"/>
          </p:cNvSpPr>
          <p:nvPr/>
        </p:nvSpPr>
        <p:spPr bwMode="auto">
          <a:xfrm>
            <a:off x="53340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28" name="AutoShape 20"/>
          <p:cNvSpPr>
            <a:spLocks noChangeArrowheads="1"/>
          </p:cNvSpPr>
          <p:nvPr/>
        </p:nvSpPr>
        <p:spPr bwMode="auto">
          <a:xfrm>
            <a:off x="9144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29" name="Freeform 23"/>
          <p:cNvSpPr>
            <a:spLocks/>
          </p:cNvSpPr>
          <p:nvPr/>
        </p:nvSpPr>
        <p:spPr bwMode="gray">
          <a:xfrm>
            <a:off x="2994025" y="3636964"/>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0" name="Freeform 25"/>
          <p:cNvSpPr>
            <a:spLocks/>
          </p:cNvSpPr>
          <p:nvPr/>
        </p:nvSpPr>
        <p:spPr bwMode="gray">
          <a:xfrm flipH="1">
            <a:off x="4646613" y="3636963"/>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1" name="Text Box 34"/>
          <p:cNvSpPr txBox="1">
            <a:spLocks noChangeArrowheads="1"/>
          </p:cNvSpPr>
          <p:nvPr/>
        </p:nvSpPr>
        <p:spPr bwMode="gray">
          <a:xfrm>
            <a:off x="1052360" y="3942241"/>
            <a:ext cx="199564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smtClean="0">
                <a:solidFill>
                  <a:srgbClr val="000000"/>
                </a:solidFill>
                <a:latin typeface="Times New Roman" pitchFamily="18" charset="0"/>
                <a:cs typeface="Times New Roman" pitchFamily="18" charset="0"/>
              </a:rPr>
              <a:t>X</a:t>
            </a:r>
            <a:r>
              <a:rPr lang="vi-VN" sz="1600" b="1" dirty="0" smtClean="0">
                <a:solidFill>
                  <a:srgbClr val="000000"/>
                </a:solidFill>
                <a:latin typeface="Times New Roman" pitchFamily="18" charset="0"/>
                <a:cs typeface="Times New Roman" pitchFamily="18" charset="0"/>
              </a:rPr>
              <a:t>ây dựng đội ngũ cán bộ khoa học - kỹ thuật, cán bộ quản lý các ngành, lĩnh vực theo yêu cầu chuyển dịch cơ cấu kinh tế, chuyển đổi mô hình tăng trưởng kinh tế thành phố</a:t>
            </a:r>
            <a:endParaRPr lang="en-US" sz="1050" dirty="0">
              <a:solidFill>
                <a:srgbClr val="000000"/>
              </a:solidFill>
              <a:latin typeface="Times New Roman" pitchFamily="18" charset="0"/>
              <a:cs typeface="Times New Roman" pitchFamily="18" charset="0"/>
            </a:endParaRPr>
          </a:p>
        </p:txBody>
      </p:sp>
      <p:sp>
        <p:nvSpPr>
          <p:cNvPr id="32" name="Text Box 34"/>
          <p:cNvSpPr txBox="1">
            <a:spLocks noChangeArrowheads="1"/>
          </p:cNvSpPr>
          <p:nvPr/>
        </p:nvSpPr>
        <p:spPr bwMode="gray">
          <a:xfrm>
            <a:off x="5479180" y="3913138"/>
            <a:ext cx="199564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a:solidFill>
                  <a:srgbClr val="000000"/>
                </a:solidFill>
                <a:latin typeface="Times New Roman" pitchFamily="18" charset="0"/>
                <a:cs typeface="Times New Roman" pitchFamily="18" charset="0"/>
              </a:rPr>
              <a:t>T</a:t>
            </a:r>
            <a:r>
              <a:rPr lang="vi-VN" sz="1600" b="1" dirty="0" smtClean="0">
                <a:solidFill>
                  <a:srgbClr val="000000"/>
                </a:solidFill>
                <a:latin typeface="Times New Roman" pitchFamily="18" charset="0"/>
                <a:cs typeface="Times New Roman" pitchFamily="18" charset="0"/>
              </a:rPr>
              <a:t>ừng bước tham gia thị trường lao động kỹ thuật cao trong khu vực ASEAN và quốc tế</a:t>
            </a:r>
            <a:endParaRPr lang="en-US" sz="1050" dirty="0">
              <a:solidFill>
                <a:srgbClr val="000000"/>
              </a:solidFill>
              <a:latin typeface="Times New Roman" pitchFamily="18" charset="0"/>
              <a:cs typeface="Times New Roman" pitchFamily="18" charset="0"/>
            </a:endParaRPr>
          </a:p>
        </p:txBody>
      </p:sp>
      <p:sp>
        <p:nvSpPr>
          <p:cNvPr id="4" name="Down Arrow 3"/>
          <p:cNvSpPr/>
          <p:nvPr/>
        </p:nvSpPr>
        <p:spPr>
          <a:xfrm>
            <a:off x="3950399" y="2139007"/>
            <a:ext cx="480711" cy="35802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dirty="0" smtClean="0">
                <a:latin typeface="Times New Roman" pitchFamily="18" charset="0"/>
                <a:cs typeface="Times New Roman" pitchFamily="18" charset="0"/>
              </a:rPr>
              <a:t>PHÂN TÍCH BỐI CẢNH</a:t>
            </a:r>
            <a:endParaRPr lang="en-US"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600200"/>
            <a:ext cx="7848600" cy="3429000"/>
          </a:xfrm>
        </p:spPr>
        <p:txBody>
          <a:bodyPr/>
          <a:lstStyle/>
          <a:p>
            <a:pPr algn="just"/>
            <a:r>
              <a:rPr lang="vi-VN" sz="2000" b="1" dirty="0" smtClean="0">
                <a:latin typeface="Times New Roman" pitchFamily="18" charset="0"/>
                <a:cs typeface="Times New Roman" pitchFamily="18" charset="0"/>
              </a:rPr>
              <a:t>Do đó, trường Cao đẳng Kỹ thuật Lý Tự Trọng thành phố Hồ Chí Minh xây dựng “chiến lược nâng cao chất lượng đào tạo trường Cao đẳng Kỹ thuật Lý Tự Trọng thành phố Hồ Chí Minh theo định hướng đổi mới căn bản, toàn diện giáo dục và đào tạo đến năm 2020” làm cơ sở xây dựng giải pháp, kế hoạch, chương trình hành động nhằm đạt được mục tiêu phát triển nhà trường theo từng giai đoạn đã vạch ra .</a:t>
            </a:r>
            <a:endParaRPr lang="en-US"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17469563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r>
              <a:rPr lang="vi-VN" sz="2000" dirty="0" smtClean="0">
                <a:latin typeface="Times New Roman" pitchFamily="18" charset="0"/>
                <a:cs typeface="Times New Roman" pitchFamily="18" charset="0"/>
              </a:rPr>
              <a:t>THỰC TRẠNG CỦA TRƯỜNG CAO ĐẲNG KỸ THUẬT LÝ TỰ TRỌNG THÀNH PHỐ HỒ CHÍ MINH TRONG NHỮNG NĂM QUA</a:t>
            </a:r>
            <a:endParaRPr lang="en-US" sz="2000" dirty="0">
              <a:latin typeface="Times New Roman" pitchFamily="18" charset="0"/>
              <a:cs typeface="Times New Roman" pitchFamily="18" charset="0"/>
            </a:endParaRPr>
          </a:p>
        </p:txBody>
      </p:sp>
      <p:sp>
        <p:nvSpPr>
          <p:cNvPr id="20" name="Rectangle 6"/>
          <p:cNvSpPr txBox="1">
            <a:spLocks noChangeArrowheads="1"/>
          </p:cNvSpPr>
          <p:nvPr/>
        </p:nvSpPr>
        <p:spPr bwMode="auto">
          <a:xfrm>
            <a:off x="381000" y="1295400"/>
            <a:ext cx="78486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2000" b="1" dirty="0" smtClean="0">
                <a:latin typeface="Times New Roman" pitchFamily="18" charset="0"/>
                <a:cs typeface="Times New Roman" pitchFamily="18" charset="0"/>
              </a:rPr>
              <a:t>Trường tiền thân là trường Dạy nghề Trung học Lý Tự Trọng thành lập từ 3/2/1986</a:t>
            </a:r>
            <a:r>
              <a:rPr lang="en-US" sz="2000" b="1" dirty="0" smtClean="0">
                <a:latin typeface="Times New Roman" pitchFamily="18" charset="0"/>
                <a:cs typeface="Times New Roman" pitchFamily="18" charset="0"/>
              </a:rPr>
              <a:t>.</a:t>
            </a:r>
            <a:r>
              <a:rPr lang="vi-VN" sz="2000" b="1" dirty="0" smtClean="0">
                <a:latin typeface="Times New Roman" pitchFamily="18" charset="0"/>
                <a:cs typeface="Times New Roman" pitchFamily="18" charset="0"/>
              </a:rPr>
              <a:t> </a:t>
            </a:r>
            <a:endParaRPr lang="en-US" sz="2000" b="1" dirty="0" smtClean="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N</a:t>
            </a:r>
            <a:r>
              <a:rPr lang="vi-VN" sz="2000" b="1" dirty="0" smtClean="0">
                <a:latin typeface="Times New Roman" pitchFamily="18" charset="0"/>
                <a:cs typeface="Times New Roman" pitchFamily="18" charset="0"/>
              </a:rPr>
              <a:t>gày 03 tháng 02 năm 2005 </a:t>
            </a:r>
            <a:r>
              <a:rPr lang="en-US" sz="2000" b="1" dirty="0" err="1" smtClean="0">
                <a:latin typeface="Times New Roman" pitchFamily="18" charset="0"/>
                <a:cs typeface="Times New Roman" pitchFamily="18" charset="0"/>
              </a:rPr>
              <a:t>Trường</a:t>
            </a:r>
            <a:r>
              <a:rPr lang="en-US" sz="2000" b="1" dirty="0" smtClean="0">
                <a:latin typeface="Times New Roman" pitchFamily="18" charset="0"/>
                <a:cs typeface="Times New Roman" pitchFamily="18" charset="0"/>
              </a:rPr>
              <a:t> </a:t>
            </a:r>
            <a:r>
              <a:rPr lang="vi-VN" sz="2000" b="1" dirty="0" smtClean="0">
                <a:latin typeface="Times New Roman" pitchFamily="18" charset="0"/>
                <a:cs typeface="Times New Roman" pitchFamily="18" charset="0"/>
              </a:rPr>
              <a:t>được công nhận là  Trường Cao đẳng Kỹ thuật Lý Tự Trọng thành phố Hồ Chí Minh. Trường đào tạo cao đẳng và trung cấp chuyên nghiệp</a:t>
            </a:r>
            <a:r>
              <a:rPr lang="en-US"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p:txBody>
      </p:sp>
      <p:sp>
        <p:nvSpPr>
          <p:cNvPr id="21" name="AutoShape 44"/>
          <p:cNvSpPr>
            <a:spLocks noChangeArrowheads="1"/>
          </p:cNvSpPr>
          <p:nvPr/>
        </p:nvSpPr>
        <p:spPr bwMode="invGray">
          <a:xfrm rot="18571759">
            <a:off x="2404450" y="414245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2" name="AutoShape 45"/>
          <p:cNvSpPr>
            <a:spLocks noChangeArrowheads="1"/>
          </p:cNvSpPr>
          <p:nvPr/>
        </p:nvSpPr>
        <p:spPr bwMode="invGray">
          <a:xfrm rot="2527745">
            <a:off x="2479465" y="5389123"/>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 name="AutoShape 46"/>
          <p:cNvSpPr>
            <a:spLocks noChangeArrowheads="1"/>
          </p:cNvSpPr>
          <p:nvPr/>
        </p:nvSpPr>
        <p:spPr bwMode="invGray">
          <a:xfrm rot="13706890">
            <a:off x="1446277" y="4157965"/>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5" name="AutoShape 47"/>
          <p:cNvSpPr>
            <a:spLocks noChangeArrowheads="1"/>
          </p:cNvSpPr>
          <p:nvPr/>
        </p:nvSpPr>
        <p:spPr bwMode="invGray">
          <a:xfrm rot="7535209">
            <a:off x="1433023" y="5369114"/>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6" name="AutoShape 48"/>
          <p:cNvSpPr>
            <a:spLocks noChangeArrowheads="1"/>
          </p:cNvSpPr>
          <p:nvPr/>
        </p:nvSpPr>
        <p:spPr bwMode="invGray">
          <a:xfrm>
            <a:off x="2722119" y="4745040"/>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7" name="AutoShape 49"/>
          <p:cNvSpPr>
            <a:spLocks noChangeArrowheads="1"/>
          </p:cNvSpPr>
          <p:nvPr/>
        </p:nvSpPr>
        <p:spPr bwMode="invGray">
          <a:xfrm rot="10800000">
            <a:off x="1224574" y="4769539"/>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8" name="Oval 50"/>
          <p:cNvSpPr>
            <a:spLocks noChangeArrowheads="1"/>
          </p:cNvSpPr>
          <p:nvPr/>
        </p:nvSpPr>
        <p:spPr bwMode="black">
          <a:xfrm>
            <a:off x="1077245" y="3659061"/>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29" name="Group 51"/>
          <p:cNvGrpSpPr>
            <a:grpSpLocks/>
          </p:cNvGrpSpPr>
          <p:nvPr/>
        </p:nvGrpSpPr>
        <p:grpSpPr bwMode="auto">
          <a:xfrm>
            <a:off x="916113" y="4748759"/>
            <a:ext cx="322263" cy="310477"/>
            <a:chOff x="1973" y="1706"/>
            <a:chExt cx="227" cy="227"/>
          </a:xfrm>
        </p:grpSpPr>
        <p:sp>
          <p:nvSpPr>
            <p:cNvPr id="30"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1"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2" name="Group 54"/>
          <p:cNvGrpSpPr>
            <a:grpSpLocks/>
          </p:cNvGrpSpPr>
          <p:nvPr/>
        </p:nvGrpSpPr>
        <p:grpSpPr bwMode="auto">
          <a:xfrm>
            <a:off x="1298159" y="5686950"/>
            <a:ext cx="298388" cy="302562"/>
            <a:chOff x="1565" y="2659"/>
            <a:chExt cx="227" cy="227"/>
          </a:xfrm>
        </p:grpSpPr>
        <p:sp>
          <p:nvSpPr>
            <p:cNvPr id="3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5" name="Group 57"/>
          <p:cNvGrpSpPr>
            <a:grpSpLocks/>
          </p:cNvGrpSpPr>
          <p:nvPr/>
        </p:nvGrpSpPr>
        <p:grpSpPr bwMode="auto">
          <a:xfrm>
            <a:off x="2923165" y="5635501"/>
            <a:ext cx="292100" cy="274637"/>
            <a:chOff x="2109" y="3612"/>
            <a:chExt cx="184" cy="173"/>
          </a:xfrm>
        </p:grpSpPr>
        <p:sp>
          <p:nvSpPr>
            <p:cNvPr id="36"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7"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8" name="Group 60"/>
          <p:cNvGrpSpPr>
            <a:grpSpLocks/>
          </p:cNvGrpSpPr>
          <p:nvPr/>
        </p:nvGrpSpPr>
        <p:grpSpPr bwMode="auto">
          <a:xfrm>
            <a:off x="1301272" y="3853529"/>
            <a:ext cx="295275" cy="276225"/>
            <a:chOff x="3470" y="1706"/>
            <a:chExt cx="227" cy="227"/>
          </a:xfrm>
        </p:grpSpPr>
        <p:sp>
          <p:nvSpPr>
            <p:cNvPr id="39"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0"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1" name="Group 63"/>
          <p:cNvGrpSpPr>
            <a:grpSpLocks/>
          </p:cNvGrpSpPr>
          <p:nvPr/>
        </p:nvGrpSpPr>
        <p:grpSpPr bwMode="auto">
          <a:xfrm>
            <a:off x="2819399" y="3794769"/>
            <a:ext cx="292608" cy="274320"/>
            <a:chOff x="3923" y="2659"/>
            <a:chExt cx="227" cy="227"/>
          </a:xfrm>
        </p:grpSpPr>
        <p:sp>
          <p:nvSpPr>
            <p:cNvPr id="42"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4" name="Group 66"/>
          <p:cNvGrpSpPr>
            <a:grpSpLocks/>
          </p:cNvGrpSpPr>
          <p:nvPr/>
        </p:nvGrpSpPr>
        <p:grpSpPr bwMode="auto">
          <a:xfrm>
            <a:off x="3279903" y="4722686"/>
            <a:ext cx="292100" cy="274637"/>
            <a:chOff x="3515" y="3521"/>
            <a:chExt cx="184" cy="173"/>
          </a:xfrm>
        </p:grpSpPr>
        <p:sp>
          <p:nvSpPr>
            <p:cNvPr id="45"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6"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47" name="Oval 69"/>
          <p:cNvSpPr>
            <a:spLocks noChangeArrowheads="1"/>
          </p:cNvSpPr>
          <p:nvPr/>
        </p:nvSpPr>
        <p:spPr bwMode="gray">
          <a:xfrm>
            <a:off x="1680457" y="4359401"/>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8" name="Oval 70"/>
          <p:cNvSpPr>
            <a:spLocks noChangeArrowheads="1"/>
          </p:cNvSpPr>
          <p:nvPr/>
        </p:nvSpPr>
        <p:spPr bwMode="gray">
          <a:xfrm>
            <a:off x="1685218" y="4383213"/>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9" name="Oval 71"/>
          <p:cNvSpPr>
            <a:spLocks noChangeArrowheads="1"/>
          </p:cNvSpPr>
          <p:nvPr/>
        </p:nvSpPr>
        <p:spPr bwMode="gray">
          <a:xfrm>
            <a:off x="1793772" y="4400559"/>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50" name="Oval 72"/>
          <p:cNvSpPr>
            <a:spLocks noChangeArrowheads="1"/>
          </p:cNvSpPr>
          <p:nvPr/>
        </p:nvSpPr>
        <p:spPr bwMode="gray">
          <a:xfrm>
            <a:off x="1680458" y="4373572"/>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51" name="Group 85"/>
          <p:cNvGrpSpPr>
            <a:grpSpLocks/>
          </p:cNvGrpSpPr>
          <p:nvPr/>
        </p:nvGrpSpPr>
        <p:grpSpPr bwMode="auto">
          <a:xfrm>
            <a:off x="1743955" y="4497172"/>
            <a:ext cx="990600" cy="932323"/>
            <a:chOff x="2416" y="1750"/>
            <a:chExt cx="959" cy="959"/>
          </a:xfrm>
        </p:grpSpPr>
        <p:sp>
          <p:nvSpPr>
            <p:cNvPr id="52"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53"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4"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5"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6"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64" name="Text Box 78"/>
          <p:cNvSpPr txBox="1">
            <a:spLocks noChangeArrowheads="1"/>
          </p:cNvSpPr>
          <p:nvPr/>
        </p:nvSpPr>
        <p:spPr bwMode="gray">
          <a:xfrm>
            <a:off x="1794440" y="4710714"/>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CAO ĐẲNG</a:t>
            </a:r>
            <a:endParaRPr lang="en-US" sz="1400" b="1" dirty="0">
              <a:solidFill>
                <a:srgbClr val="000000"/>
              </a:solidFill>
              <a:latin typeface="Times New Roman" pitchFamily="18" charset="0"/>
              <a:cs typeface="Times New Roman" pitchFamily="18" charset="0"/>
            </a:endParaRPr>
          </a:p>
        </p:txBody>
      </p:sp>
      <p:sp>
        <p:nvSpPr>
          <p:cNvPr id="65" name="Text Box 79"/>
          <p:cNvSpPr txBox="1">
            <a:spLocks noChangeArrowheads="1"/>
          </p:cNvSpPr>
          <p:nvPr/>
        </p:nvSpPr>
        <p:spPr bwMode="auto">
          <a:xfrm>
            <a:off x="3084455" y="3407920"/>
            <a:ext cx="137160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a:t>
            </a:r>
            <a:r>
              <a:rPr lang="en-US" sz="1600" dirty="0" err="1" smtClean="0">
                <a:latin typeface="Times New Roman" pitchFamily="18" charset="0"/>
                <a:cs typeface="Times New Roman" pitchFamily="18" charset="0"/>
              </a:rPr>
              <a:t>Điện</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Điện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tử</a:t>
            </a:r>
            <a:endParaRPr lang="en-US" sz="1600" dirty="0">
              <a:latin typeface="Times New Roman" pitchFamily="18" charset="0"/>
              <a:cs typeface="Times New Roman" pitchFamily="18" charset="0"/>
            </a:endParaRPr>
          </a:p>
        </p:txBody>
      </p:sp>
      <p:sp>
        <p:nvSpPr>
          <p:cNvPr id="66" name="AutoShape 44"/>
          <p:cNvSpPr>
            <a:spLocks noChangeArrowheads="1"/>
          </p:cNvSpPr>
          <p:nvPr/>
        </p:nvSpPr>
        <p:spPr bwMode="invGray">
          <a:xfrm rot="19320645">
            <a:off x="6987038" y="420006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7" name="AutoShape 45"/>
          <p:cNvSpPr>
            <a:spLocks noChangeArrowheads="1"/>
          </p:cNvSpPr>
          <p:nvPr/>
        </p:nvSpPr>
        <p:spPr bwMode="invGray">
          <a:xfrm rot="2301468">
            <a:off x="7064992" y="5180814"/>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8" name="AutoShape 46"/>
          <p:cNvSpPr>
            <a:spLocks noChangeArrowheads="1"/>
          </p:cNvSpPr>
          <p:nvPr/>
        </p:nvSpPr>
        <p:spPr bwMode="invGray">
          <a:xfrm rot="14405733">
            <a:off x="6039252" y="4032228"/>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9" name="AutoShape 47"/>
          <p:cNvSpPr>
            <a:spLocks noChangeArrowheads="1"/>
          </p:cNvSpPr>
          <p:nvPr/>
        </p:nvSpPr>
        <p:spPr bwMode="invGray">
          <a:xfrm rot="7535209">
            <a:off x="6039252" y="5360543"/>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0" name="AutoShape 48"/>
          <p:cNvSpPr>
            <a:spLocks noChangeArrowheads="1"/>
          </p:cNvSpPr>
          <p:nvPr/>
        </p:nvSpPr>
        <p:spPr bwMode="invGray">
          <a:xfrm>
            <a:off x="7207474" y="4682412"/>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1" name="AutoShape 49"/>
          <p:cNvSpPr>
            <a:spLocks noChangeArrowheads="1"/>
          </p:cNvSpPr>
          <p:nvPr/>
        </p:nvSpPr>
        <p:spPr bwMode="invGray">
          <a:xfrm rot="12167239">
            <a:off x="5738658" y="4413201"/>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2" name="Oval 50"/>
          <p:cNvSpPr>
            <a:spLocks noChangeArrowheads="1"/>
          </p:cNvSpPr>
          <p:nvPr/>
        </p:nvSpPr>
        <p:spPr bwMode="black">
          <a:xfrm>
            <a:off x="5562600" y="3596433"/>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73" name="Group 51"/>
          <p:cNvGrpSpPr>
            <a:grpSpLocks/>
          </p:cNvGrpSpPr>
          <p:nvPr/>
        </p:nvGrpSpPr>
        <p:grpSpPr bwMode="auto">
          <a:xfrm>
            <a:off x="5468902" y="4221521"/>
            <a:ext cx="322263" cy="310477"/>
            <a:chOff x="1973" y="1706"/>
            <a:chExt cx="227" cy="227"/>
          </a:xfrm>
        </p:grpSpPr>
        <p:sp>
          <p:nvSpPr>
            <p:cNvPr id="74"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5"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6" name="Group 54"/>
          <p:cNvGrpSpPr>
            <a:grpSpLocks/>
          </p:cNvGrpSpPr>
          <p:nvPr/>
        </p:nvGrpSpPr>
        <p:grpSpPr bwMode="auto">
          <a:xfrm>
            <a:off x="5462699" y="5089665"/>
            <a:ext cx="298388" cy="302562"/>
            <a:chOff x="1565" y="2659"/>
            <a:chExt cx="227" cy="227"/>
          </a:xfrm>
        </p:grpSpPr>
        <p:sp>
          <p:nvSpPr>
            <p:cNvPr id="77"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8"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9" name="Group 57"/>
          <p:cNvGrpSpPr>
            <a:grpSpLocks/>
          </p:cNvGrpSpPr>
          <p:nvPr/>
        </p:nvGrpSpPr>
        <p:grpSpPr bwMode="auto">
          <a:xfrm>
            <a:off x="7533355" y="5405490"/>
            <a:ext cx="292100" cy="274637"/>
            <a:chOff x="2109" y="3612"/>
            <a:chExt cx="184" cy="173"/>
          </a:xfrm>
        </p:grpSpPr>
        <p:sp>
          <p:nvSpPr>
            <p:cNvPr id="80"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1"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2" name="Group 60"/>
          <p:cNvGrpSpPr>
            <a:grpSpLocks/>
          </p:cNvGrpSpPr>
          <p:nvPr/>
        </p:nvGrpSpPr>
        <p:grpSpPr bwMode="auto">
          <a:xfrm>
            <a:off x="5959859" y="3612527"/>
            <a:ext cx="295275" cy="276225"/>
            <a:chOff x="3470" y="1706"/>
            <a:chExt cx="227" cy="227"/>
          </a:xfrm>
        </p:grpSpPr>
        <p:sp>
          <p:nvSpPr>
            <p:cNvPr id="83"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4"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5" name="Group 63"/>
          <p:cNvGrpSpPr>
            <a:grpSpLocks/>
          </p:cNvGrpSpPr>
          <p:nvPr/>
        </p:nvGrpSpPr>
        <p:grpSpPr bwMode="auto">
          <a:xfrm>
            <a:off x="7487223" y="3926703"/>
            <a:ext cx="292608" cy="274320"/>
            <a:chOff x="3923" y="2659"/>
            <a:chExt cx="227" cy="227"/>
          </a:xfrm>
        </p:grpSpPr>
        <p:sp>
          <p:nvSpPr>
            <p:cNvPr id="86"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7"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8" name="Group 66"/>
          <p:cNvGrpSpPr>
            <a:grpSpLocks/>
          </p:cNvGrpSpPr>
          <p:nvPr/>
        </p:nvGrpSpPr>
        <p:grpSpPr bwMode="auto">
          <a:xfrm>
            <a:off x="7765258" y="4660058"/>
            <a:ext cx="292100" cy="274637"/>
            <a:chOff x="3515" y="3521"/>
            <a:chExt cx="184" cy="173"/>
          </a:xfrm>
        </p:grpSpPr>
        <p:sp>
          <p:nvSpPr>
            <p:cNvPr id="89"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90"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91" name="Oval 69"/>
          <p:cNvSpPr>
            <a:spLocks noChangeArrowheads="1"/>
          </p:cNvSpPr>
          <p:nvPr/>
        </p:nvSpPr>
        <p:spPr bwMode="gray">
          <a:xfrm>
            <a:off x="6165812" y="4296773"/>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2" name="Oval 70"/>
          <p:cNvSpPr>
            <a:spLocks noChangeArrowheads="1"/>
          </p:cNvSpPr>
          <p:nvPr/>
        </p:nvSpPr>
        <p:spPr bwMode="gray">
          <a:xfrm>
            <a:off x="6170573" y="4320585"/>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3" name="Oval 71"/>
          <p:cNvSpPr>
            <a:spLocks noChangeArrowheads="1"/>
          </p:cNvSpPr>
          <p:nvPr/>
        </p:nvSpPr>
        <p:spPr bwMode="gray">
          <a:xfrm>
            <a:off x="6279127" y="4337931"/>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4" name="Oval 72"/>
          <p:cNvSpPr>
            <a:spLocks noChangeArrowheads="1"/>
          </p:cNvSpPr>
          <p:nvPr/>
        </p:nvSpPr>
        <p:spPr bwMode="gray">
          <a:xfrm>
            <a:off x="6165813" y="4310944"/>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95" name="Group 85"/>
          <p:cNvGrpSpPr>
            <a:grpSpLocks/>
          </p:cNvGrpSpPr>
          <p:nvPr/>
        </p:nvGrpSpPr>
        <p:grpSpPr bwMode="auto">
          <a:xfrm>
            <a:off x="6229310" y="4434544"/>
            <a:ext cx="990600" cy="932323"/>
            <a:chOff x="2416" y="1750"/>
            <a:chExt cx="959" cy="959"/>
          </a:xfrm>
        </p:grpSpPr>
        <p:sp>
          <p:nvSpPr>
            <p:cNvPr id="96"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97"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8"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9"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00"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01" name="Text Box 78"/>
          <p:cNvSpPr txBox="1">
            <a:spLocks noChangeArrowheads="1"/>
          </p:cNvSpPr>
          <p:nvPr/>
        </p:nvSpPr>
        <p:spPr bwMode="gray">
          <a:xfrm>
            <a:off x="6279795" y="4648086"/>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TRUNG CẤP</a:t>
            </a:r>
            <a:endParaRPr lang="en-US" sz="1400" b="1" dirty="0">
              <a:solidFill>
                <a:srgbClr val="000000"/>
              </a:solidFill>
              <a:latin typeface="Times New Roman" pitchFamily="18" charset="0"/>
              <a:cs typeface="Times New Roman" pitchFamily="18" charset="0"/>
            </a:endParaRPr>
          </a:p>
        </p:txBody>
      </p:sp>
      <p:grpSp>
        <p:nvGrpSpPr>
          <p:cNvPr id="106" name="Group 60"/>
          <p:cNvGrpSpPr>
            <a:grpSpLocks/>
          </p:cNvGrpSpPr>
          <p:nvPr/>
        </p:nvGrpSpPr>
        <p:grpSpPr bwMode="auto">
          <a:xfrm>
            <a:off x="6719849" y="3478877"/>
            <a:ext cx="295275" cy="276225"/>
            <a:chOff x="3470" y="1706"/>
            <a:chExt cx="227" cy="227"/>
          </a:xfrm>
        </p:grpSpPr>
        <p:sp>
          <p:nvSpPr>
            <p:cNvPr id="107"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08"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09" name="Group 54"/>
          <p:cNvGrpSpPr>
            <a:grpSpLocks/>
          </p:cNvGrpSpPr>
          <p:nvPr/>
        </p:nvGrpSpPr>
        <p:grpSpPr bwMode="auto">
          <a:xfrm>
            <a:off x="5898882" y="5687995"/>
            <a:ext cx="298388" cy="302562"/>
            <a:chOff x="1565" y="2659"/>
            <a:chExt cx="227" cy="227"/>
          </a:xfrm>
        </p:grpSpPr>
        <p:sp>
          <p:nvSpPr>
            <p:cNvPr id="110"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1"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12" name="Group 54"/>
          <p:cNvGrpSpPr>
            <a:grpSpLocks/>
          </p:cNvGrpSpPr>
          <p:nvPr/>
        </p:nvGrpSpPr>
        <p:grpSpPr bwMode="auto">
          <a:xfrm>
            <a:off x="6758732" y="5894463"/>
            <a:ext cx="298388" cy="302562"/>
            <a:chOff x="1565" y="2659"/>
            <a:chExt cx="227" cy="227"/>
          </a:xfrm>
        </p:grpSpPr>
        <p:sp>
          <p:nvSpPr>
            <p:cNvPr id="11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115" name="AutoShape 46"/>
          <p:cNvSpPr>
            <a:spLocks noChangeArrowheads="1"/>
          </p:cNvSpPr>
          <p:nvPr/>
        </p:nvSpPr>
        <p:spPr bwMode="invGray">
          <a:xfrm rot="16510035">
            <a:off x="6581506" y="3921177"/>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6" name="AutoShape 46"/>
          <p:cNvSpPr>
            <a:spLocks noChangeArrowheads="1"/>
          </p:cNvSpPr>
          <p:nvPr/>
        </p:nvSpPr>
        <p:spPr bwMode="invGray">
          <a:xfrm rot="9555616">
            <a:off x="5725807" y="496851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7" name="AutoShape 47"/>
          <p:cNvSpPr>
            <a:spLocks noChangeArrowheads="1"/>
          </p:cNvSpPr>
          <p:nvPr/>
        </p:nvSpPr>
        <p:spPr bwMode="invGray">
          <a:xfrm rot="4748735">
            <a:off x="6555812" y="551793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8" name="Text Box 79"/>
          <p:cNvSpPr txBox="1">
            <a:spLocks noChangeArrowheads="1"/>
          </p:cNvSpPr>
          <p:nvPr/>
        </p:nvSpPr>
        <p:spPr bwMode="auto">
          <a:xfrm>
            <a:off x="3505201" y="4596825"/>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a:t>
            </a:r>
            <a:r>
              <a:rPr lang="en-US" sz="1600" dirty="0" err="1" smtClean="0">
                <a:latin typeface="Times New Roman" pitchFamily="18" charset="0"/>
                <a:cs typeface="Times New Roman" pitchFamily="18" charset="0"/>
              </a:rPr>
              <a:t>Nhiệt</a:t>
            </a:r>
            <a:endParaRPr lang="en-US" sz="1600" dirty="0">
              <a:latin typeface="Times New Roman" pitchFamily="18" charset="0"/>
              <a:cs typeface="Times New Roman" pitchFamily="18" charset="0"/>
            </a:endParaRPr>
          </a:p>
        </p:txBody>
      </p:sp>
      <p:sp>
        <p:nvSpPr>
          <p:cNvPr id="119" name="Text Box 79"/>
          <p:cNvSpPr txBox="1">
            <a:spLocks noChangeArrowheads="1"/>
          </p:cNvSpPr>
          <p:nvPr/>
        </p:nvSpPr>
        <p:spPr bwMode="auto">
          <a:xfrm>
            <a:off x="3048000" y="5816025"/>
            <a:ext cx="99999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a:t>
            </a:r>
            <a:r>
              <a:rPr lang="vi-VN" sz="1600" dirty="0" smtClean="0">
                <a:latin typeface="Times New Roman" pitchFamily="18" charset="0"/>
                <a:cs typeface="Times New Roman" pitchFamily="18" charset="0"/>
              </a:rPr>
              <a:t>Cơ khí</a:t>
            </a:r>
            <a:endParaRPr lang="en-US" sz="1600" dirty="0">
              <a:latin typeface="Times New Roman" pitchFamily="18" charset="0"/>
              <a:cs typeface="Times New Roman" pitchFamily="18" charset="0"/>
            </a:endParaRPr>
          </a:p>
        </p:txBody>
      </p:sp>
      <p:sp>
        <p:nvSpPr>
          <p:cNvPr id="120" name="Text Box 79"/>
          <p:cNvSpPr txBox="1">
            <a:spLocks noChangeArrowheads="1"/>
          </p:cNvSpPr>
          <p:nvPr/>
        </p:nvSpPr>
        <p:spPr bwMode="auto">
          <a:xfrm>
            <a:off x="585115" y="5791200"/>
            <a:ext cx="86268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Ô </a:t>
            </a:r>
            <a:r>
              <a:rPr lang="en-US" sz="1600" dirty="0" err="1" smtClean="0">
                <a:latin typeface="Times New Roman" pitchFamily="18" charset="0"/>
                <a:cs typeface="Times New Roman" pitchFamily="18" charset="0"/>
              </a:rPr>
              <a:t>tô</a:t>
            </a:r>
            <a:endParaRPr lang="en-US" sz="1600" dirty="0">
              <a:latin typeface="Times New Roman" pitchFamily="18" charset="0"/>
              <a:cs typeface="Times New Roman" pitchFamily="18" charset="0"/>
            </a:endParaRPr>
          </a:p>
        </p:txBody>
      </p:sp>
      <p:sp>
        <p:nvSpPr>
          <p:cNvPr id="121" name="Text Box 79"/>
          <p:cNvSpPr txBox="1">
            <a:spLocks noChangeArrowheads="1"/>
          </p:cNvSpPr>
          <p:nvPr/>
        </p:nvSpPr>
        <p:spPr bwMode="auto">
          <a:xfrm>
            <a:off x="152400" y="4647537"/>
            <a:ext cx="91611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May</a:t>
            </a:r>
            <a:endParaRPr lang="en-US" sz="1600" dirty="0">
              <a:latin typeface="Times New Roman" pitchFamily="18" charset="0"/>
              <a:cs typeface="Times New Roman" pitchFamily="18" charset="0"/>
            </a:endParaRPr>
          </a:p>
        </p:txBody>
      </p:sp>
      <p:sp>
        <p:nvSpPr>
          <p:cNvPr id="122" name="Text Box 79"/>
          <p:cNvSpPr txBox="1">
            <a:spLocks noChangeArrowheads="1"/>
          </p:cNvSpPr>
          <p:nvPr/>
        </p:nvSpPr>
        <p:spPr bwMode="auto">
          <a:xfrm>
            <a:off x="403829" y="3531030"/>
            <a:ext cx="91611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CNTT</a:t>
            </a:r>
            <a:endParaRPr lang="en-US" sz="1600" dirty="0">
              <a:latin typeface="Times New Roman" pitchFamily="18" charset="0"/>
              <a:cs typeface="Times New Roman" pitchFamily="18" charset="0"/>
            </a:endParaRPr>
          </a:p>
        </p:txBody>
      </p:sp>
      <p:sp>
        <p:nvSpPr>
          <p:cNvPr id="123" name="Text Box 79"/>
          <p:cNvSpPr txBox="1">
            <a:spLocks noChangeArrowheads="1"/>
          </p:cNvSpPr>
          <p:nvPr/>
        </p:nvSpPr>
        <p:spPr bwMode="auto">
          <a:xfrm>
            <a:off x="4641516" y="4919329"/>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KT </a:t>
            </a:r>
            <a:r>
              <a:rPr lang="en-US" sz="1600" dirty="0" err="1" smtClean="0">
                <a:latin typeface="Times New Roman" pitchFamily="18" charset="0"/>
                <a:cs typeface="Times New Roman" pitchFamily="18" charset="0"/>
              </a:rPr>
              <a:t>Nhiệt</a:t>
            </a:r>
            <a:endParaRPr lang="en-US" sz="1600" dirty="0">
              <a:latin typeface="Times New Roman" pitchFamily="18" charset="0"/>
              <a:cs typeface="Times New Roman" pitchFamily="18" charset="0"/>
            </a:endParaRPr>
          </a:p>
        </p:txBody>
      </p:sp>
      <p:sp>
        <p:nvSpPr>
          <p:cNvPr id="124" name="Text Box 79"/>
          <p:cNvSpPr txBox="1">
            <a:spLocks noChangeArrowheads="1"/>
          </p:cNvSpPr>
          <p:nvPr/>
        </p:nvSpPr>
        <p:spPr bwMode="auto">
          <a:xfrm>
            <a:off x="4668802" y="4041514"/>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Điện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tử</a:t>
            </a:r>
            <a:r>
              <a:rPr lang="en-US" sz="1600" dirty="0" smtClean="0">
                <a:latin typeface="Times New Roman" pitchFamily="18" charset="0"/>
                <a:cs typeface="Times New Roman" pitchFamily="18" charset="0"/>
              </a:rPr>
              <a:t> CN</a:t>
            </a:r>
            <a:endParaRPr lang="en-US" sz="1600" dirty="0">
              <a:latin typeface="Times New Roman" pitchFamily="18" charset="0"/>
              <a:cs typeface="Times New Roman" pitchFamily="18" charset="0"/>
            </a:endParaRPr>
          </a:p>
        </p:txBody>
      </p:sp>
      <p:sp>
        <p:nvSpPr>
          <p:cNvPr id="125" name="Text Box 79"/>
          <p:cNvSpPr txBox="1">
            <a:spLocks noChangeArrowheads="1"/>
          </p:cNvSpPr>
          <p:nvPr/>
        </p:nvSpPr>
        <p:spPr bwMode="auto">
          <a:xfrm>
            <a:off x="4953000" y="3304752"/>
            <a:ext cx="9590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latin typeface="Times New Roman" pitchFamily="18" charset="0"/>
                <a:cs typeface="Times New Roman" pitchFamily="18" charset="0"/>
              </a:rPr>
              <a:t>CN May - TT</a:t>
            </a:r>
            <a:endParaRPr lang="en-US" sz="1600" dirty="0">
              <a:latin typeface="Times New Roman" pitchFamily="18" charset="0"/>
              <a:cs typeface="Times New Roman" pitchFamily="18" charset="0"/>
            </a:endParaRPr>
          </a:p>
        </p:txBody>
      </p:sp>
      <p:sp>
        <p:nvSpPr>
          <p:cNvPr id="126" name="Text Box 79"/>
          <p:cNvSpPr txBox="1">
            <a:spLocks noChangeArrowheads="1"/>
          </p:cNvSpPr>
          <p:nvPr/>
        </p:nvSpPr>
        <p:spPr bwMode="auto">
          <a:xfrm>
            <a:off x="7025354" y="3003618"/>
            <a:ext cx="12042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Bảo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trì</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và</a:t>
            </a:r>
            <a:r>
              <a:rPr lang="en-US" sz="1600" dirty="0" smtClean="0">
                <a:latin typeface="Times New Roman" pitchFamily="18" charset="0"/>
                <a:cs typeface="Times New Roman" pitchFamily="18" charset="0"/>
              </a:rPr>
              <a:t> SC Ô </a:t>
            </a:r>
            <a:r>
              <a:rPr lang="en-US" sz="1600" dirty="0" err="1" smtClean="0">
                <a:latin typeface="Times New Roman" pitchFamily="18" charset="0"/>
                <a:cs typeface="Times New Roman" pitchFamily="18" charset="0"/>
              </a:rPr>
              <a:t>tô</a:t>
            </a:r>
            <a:endParaRPr lang="en-US" sz="1600" dirty="0">
              <a:latin typeface="Times New Roman" pitchFamily="18" charset="0"/>
              <a:cs typeface="Times New Roman" pitchFamily="18" charset="0"/>
            </a:endParaRPr>
          </a:p>
        </p:txBody>
      </p:sp>
      <p:sp>
        <p:nvSpPr>
          <p:cNvPr id="127" name="Text Box 79"/>
          <p:cNvSpPr txBox="1">
            <a:spLocks noChangeArrowheads="1"/>
          </p:cNvSpPr>
          <p:nvPr/>
        </p:nvSpPr>
        <p:spPr bwMode="auto">
          <a:xfrm>
            <a:off x="7829550" y="3588393"/>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Lập</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trình</a:t>
            </a:r>
            <a:endParaRPr lang="en-US" sz="1600" dirty="0">
              <a:latin typeface="Times New Roman" pitchFamily="18" charset="0"/>
              <a:cs typeface="Times New Roman" pitchFamily="18" charset="0"/>
            </a:endParaRPr>
          </a:p>
        </p:txBody>
      </p:sp>
      <p:sp>
        <p:nvSpPr>
          <p:cNvPr id="128" name="Text Box 79"/>
          <p:cNvSpPr txBox="1">
            <a:spLocks noChangeArrowheads="1"/>
          </p:cNvSpPr>
          <p:nvPr/>
        </p:nvSpPr>
        <p:spPr bwMode="auto">
          <a:xfrm>
            <a:off x="8057358" y="4428372"/>
            <a:ext cx="93424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Quản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trị</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mạng</a:t>
            </a:r>
            <a:endParaRPr lang="en-US" sz="1600" dirty="0">
              <a:latin typeface="Times New Roman" pitchFamily="18" charset="0"/>
              <a:cs typeface="Times New Roman" pitchFamily="18" charset="0"/>
            </a:endParaRPr>
          </a:p>
        </p:txBody>
      </p:sp>
      <p:sp>
        <p:nvSpPr>
          <p:cNvPr id="129" name="Text Box 79"/>
          <p:cNvSpPr txBox="1">
            <a:spLocks noChangeArrowheads="1"/>
          </p:cNvSpPr>
          <p:nvPr/>
        </p:nvSpPr>
        <p:spPr bwMode="auto">
          <a:xfrm>
            <a:off x="7829550" y="5388567"/>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Cơ</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khí</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chế</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tạo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Phay</a:t>
            </a:r>
            <a:endParaRPr lang="en-US" sz="1600" dirty="0">
              <a:latin typeface="Times New Roman" pitchFamily="18" charset="0"/>
              <a:cs typeface="Times New Roman" pitchFamily="18" charset="0"/>
            </a:endParaRPr>
          </a:p>
        </p:txBody>
      </p:sp>
      <p:sp>
        <p:nvSpPr>
          <p:cNvPr id="130" name="Text Box 79"/>
          <p:cNvSpPr txBox="1">
            <a:spLocks noChangeArrowheads="1"/>
          </p:cNvSpPr>
          <p:nvPr/>
        </p:nvSpPr>
        <p:spPr bwMode="auto">
          <a:xfrm>
            <a:off x="6881764" y="6197025"/>
            <a:ext cx="117559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Điện</a:t>
            </a:r>
            <a:r>
              <a:rPr lang="en-US" sz="1600" dirty="0" smtClean="0">
                <a:latin typeface="Times New Roman" pitchFamily="18" charset="0"/>
                <a:cs typeface="Times New Roman" pitchFamily="18" charset="0"/>
              </a:rPr>
              <a:t> CN </a:t>
            </a:r>
            <a:r>
              <a:rPr lang="en-US" sz="1600" dirty="0" err="1" smtClean="0">
                <a:latin typeface="Times New Roman" pitchFamily="18" charset="0"/>
                <a:cs typeface="Times New Roman" pitchFamily="18" charset="0"/>
              </a:rPr>
              <a:t>và</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Dân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dụng</a:t>
            </a:r>
            <a:endParaRPr lang="en-US" sz="1600" dirty="0">
              <a:latin typeface="Times New Roman" pitchFamily="18" charset="0"/>
              <a:cs typeface="Times New Roman" pitchFamily="18" charset="0"/>
            </a:endParaRPr>
          </a:p>
        </p:txBody>
      </p:sp>
      <p:sp>
        <p:nvSpPr>
          <p:cNvPr id="131" name="Text Box 79"/>
          <p:cNvSpPr txBox="1">
            <a:spLocks noChangeArrowheads="1"/>
          </p:cNvSpPr>
          <p:nvPr/>
        </p:nvSpPr>
        <p:spPr bwMode="auto">
          <a:xfrm>
            <a:off x="5068852" y="5990557"/>
            <a:ext cx="116045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err="1" smtClean="0">
                <a:latin typeface="Times New Roman" pitchFamily="18" charset="0"/>
                <a:cs typeface="Times New Roman" pitchFamily="18" charset="0"/>
              </a:rPr>
              <a:t>Cơ</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khí</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chế</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tạo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Tiện</a:t>
            </a:r>
            <a:endParaRPr lang="en-US" sz="1600" dirty="0">
              <a:latin typeface="Times New Roman" pitchFamily="18" charset="0"/>
              <a:cs typeface="Times New Roman" pitchFamily="18" charset="0"/>
            </a:endParaRPr>
          </a:p>
        </p:txBody>
      </p:sp>
    </p:spTree>
    <p:extLst>
      <p:ext uri="{BB962C8B-B14F-4D97-AF65-F5344CB8AC3E}">
        <p14:creationId xmlns:p14="http://schemas.microsoft.com/office/powerpoint/2010/main" val="40043068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56"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44058" name="Group 26"/>
          <p:cNvGrpSpPr>
            <a:grpSpLocks/>
          </p:cNvGrpSpPr>
          <p:nvPr/>
        </p:nvGrpSpPr>
        <p:grpSpPr bwMode="auto">
          <a:xfrm>
            <a:off x="3299621" y="1447800"/>
            <a:ext cx="2262979" cy="1210700"/>
            <a:chOff x="2005" y="1314"/>
            <a:chExt cx="1888" cy="928"/>
          </a:xfrm>
        </p:grpSpPr>
        <p:grpSp>
          <p:nvGrpSpPr>
            <p:cNvPr id="44059" name="Group 27"/>
            <p:cNvGrpSpPr>
              <a:grpSpLocks/>
            </p:cNvGrpSpPr>
            <p:nvPr/>
          </p:nvGrpSpPr>
          <p:grpSpPr bwMode="auto">
            <a:xfrm>
              <a:off x="2005" y="1322"/>
              <a:ext cx="1888" cy="920"/>
              <a:chOff x="1981" y="944"/>
              <a:chExt cx="1925" cy="938"/>
            </a:xfrm>
          </p:grpSpPr>
          <p:sp>
            <p:nvSpPr>
              <p:cNvPr id="44060" name="Oval 28"/>
              <p:cNvSpPr>
                <a:spLocks noChangeArrowheads="1"/>
              </p:cNvSpPr>
              <p:nvPr/>
            </p:nvSpPr>
            <p:spPr bwMode="gray">
              <a:xfrm>
                <a:off x="2001" y="975"/>
                <a:ext cx="1905" cy="907"/>
              </a:xfrm>
              <a:prstGeom prst="ellipse">
                <a:avLst/>
              </a:prstGeom>
              <a:gradFill rotWithShape="1">
                <a:gsLst>
                  <a:gs pos="0">
                    <a:schemeClr val="hlink"/>
                  </a:gs>
                  <a:gs pos="100000">
                    <a:schemeClr val="hlink">
                      <a:gamma/>
                      <a:shade val="48627"/>
                      <a:invGamma/>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4061" name="Oval 29"/>
              <p:cNvSpPr>
                <a:spLocks noChangeArrowheads="1"/>
              </p:cNvSpPr>
              <p:nvPr/>
            </p:nvSpPr>
            <p:spPr bwMode="gray">
              <a:xfrm>
                <a:off x="1981" y="944"/>
                <a:ext cx="1905" cy="907"/>
              </a:xfrm>
              <a:prstGeom prst="ellipse">
                <a:avLst/>
              </a:prstGeom>
              <a:gradFill rotWithShape="1">
                <a:gsLst>
                  <a:gs pos="0">
                    <a:schemeClr val="hlink">
                      <a:gamma/>
                      <a:tint val="44314"/>
                      <a:invGamma/>
                    </a:schemeClr>
                  </a:gs>
                  <a:gs pos="100000">
                    <a:schemeClr val="hlink"/>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44066" name="Text Box 34"/>
          <p:cNvSpPr txBox="1">
            <a:spLocks noChangeArrowheads="1"/>
          </p:cNvSpPr>
          <p:nvPr/>
        </p:nvSpPr>
        <p:spPr bwMode="gray">
          <a:xfrm>
            <a:off x="3646340" y="1742820"/>
            <a:ext cx="148810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000" b="1" dirty="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Thực</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trạng</a:t>
            </a:r>
            <a:endParaRPr lang="en-US" sz="1200" dirty="0">
              <a:solidFill>
                <a:srgbClr val="000000"/>
              </a:solidFill>
              <a:latin typeface="Times New Roman" pitchFamily="18" charset="0"/>
              <a:cs typeface="Times New Roman" pitchFamily="18" charset="0"/>
            </a:endParaRPr>
          </a:p>
        </p:txBody>
      </p:sp>
      <p:sp>
        <p:nvSpPr>
          <p:cNvPr id="27" name="AutoShape 18"/>
          <p:cNvSpPr>
            <a:spLocks noChangeArrowheads="1"/>
          </p:cNvSpPr>
          <p:nvPr/>
        </p:nvSpPr>
        <p:spPr bwMode="auto">
          <a:xfrm>
            <a:off x="2057400" y="3151138"/>
            <a:ext cx="1529557"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28" name="AutoShape 20"/>
          <p:cNvSpPr>
            <a:spLocks noChangeArrowheads="1"/>
          </p:cNvSpPr>
          <p:nvPr/>
        </p:nvSpPr>
        <p:spPr bwMode="auto">
          <a:xfrm>
            <a:off x="228600" y="3124200"/>
            <a:ext cx="1529557"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1" name="Text Box 34"/>
          <p:cNvSpPr txBox="1">
            <a:spLocks noChangeArrowheads="1"/>
          </p:cNvSpPr>
          <p:nvPr/>
        </p:nvSpPr>
        <p:spPr bwMode="gray">
          <a:xfrm>
            <a:off x="373780" y="3303538"/>
            <a:ext cx="1344401"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b="1" dirty="0" smtClean="0">
                <a:solidFill>
                  <a:srgbClr val="000000"/>
                </a:solidFill>
                <a:latin typeface="Times New Roman" pitchFamily="18" charset="0"/>
                <a:cs typeface="Times New Roman" pitchFamily="18" charset="0"/>
              </a:rPr>
              <a:t>Về công tác tuyển sinh và quy mô đào tạo</a:t>
            </a:r>
            <a:endParaRPr lang="en-US" sz="1050" dirty="0">
              <a:solidFill>
                <a:srgbClr val="000000"/>
              </a:solidFill>
              <a:latin typeface="Times New Roman" pitchFamily="18" charset="0"/>
              <a:cs typeface="Times New Roman" pitchFamily="18" charset="0"/>
            </a:endParaRPr>
          </a:p>
        </p:txBody>
      </p:sp>
      <p:sp>
        <p:nvSpPr>
          <p:cNvPr id="32" name="Text Box 34"/>
          <p:cNvSpPr txBox="1">
            <a:spLocks noChangeArrowheads="1"/>
          </p:cNvSpPr>
          <p:nvPr/>
        </p:nvSpPr>
        <p:spPr bwMode="gray">
          <a:xfrm>
            <a:off x="2202580" y="3330476"/>
            <a:ext cx="133527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b="1" dirty="0" smtClean="0">
                <a:solidFill>
                  <a:srgbClr val="000000"/>
                </a:solidFill>
                <a:latin typeface="Times New Roman" pitchFamily="18" charset="0"/>
                <a:cs typeface="Times New Roman" pitchFamily="18" charset="0"/>
              </a:rPr>
              <a:t>Về cơ cấu tổ chức và đội ngũ cán bộ quản lý, giảng viên, nhân viên</a:t>
            </a:r>
            <a:endParaRPr lang="en-US" sz="1050" dirty="0">
              <a:solidFill>
                <a:srgbClr val="000000"/>
              </a:solidFill>
              <a:latin typeface="Times New Roman" pitchFamily="18" charset="0"/>
              <a:cs typeface="Times New Roman" pitchFamily="18" charset="0"/>
            </a:endParaRPr>
          </a:p>
        </p:txBody>
      </p:sp>
      <p:sp>
        <p:nvSpPr>
          <p:cNvPr id="33" name="AutoShape 18"/>
          <p:cNvSpPr>
            <a:spLocks noChangeArrowheads="1"/>
          </p:cNvSpPr>
          <p:nvPr/>
        </p:nvSpPr>
        <p:spPr bwMode="auto">
          <a:xfrm>
            <a:off x="5715000" y="3124200"/>
            <a:ext cx="1529557"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34" name="AutoShape 20"/>
          <p:cNvSpPr>
            <a:spLocks noChangeArrowheads="1"/>
          </p:cNvSpPr>
          <p:nvPr/>
        </p:nvSpPr>
        <p:spPr bwMode="auto">
          <a:xfrm>
            <a:off x="3880643" y="3124200"/>
            <a:ext cx="1529557"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5" name="Text Box 34"/>
          <p:cNvSpPr txBox="1">
            <a:spLocks noChangeArrowheads="1"/>
          </p:cNvSpPr>
          <p:nvPr/>
        </p:nvSpPr>
        <p:spPr bwMode="gray">
          <a:xfrm>
            <a:off x="4025823" y="3276600"/>
            <a:ext cx="1344401"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b="1" dirty="0" smtClean="0">
                <a:solidFill>
                  <a:srgbClr val="000000"/>
                </a:solidFill>
                <a:latin typeface="Times New Roman" pitchFamily="18" charset="0"/>
                <a:cs typeface="Times New Roman" pitchFamily="18" charset="0"/>
              </a:rPr>
              <a:t>Về Nghiên cứu khoa học và quan hệ quốc tế</a:t>
            </a:r>
            <a:endParaRPr lang="en-US" sz="1050" dirty="0">
              <a:solidFill>
                <a:srgbClr val="000000"/>
              </a:solidFill>
              <a:latin typeface="Times New Roman" pitchFamily="18" charset="0"/>
              <a:cs typeface="Times New Roman" pitchFamily="18" charset="0"/>
            </a:endParaRPr>
          </a:p>
        </p:txBody>
      </p:sp>
      <p:sp>
        <p:nvSpPr>
          <p:cNvPr id="36" name="Text Box 34"/>
          <p:cNvSpPr txBox="1">
            <a:spLocks noChangeArrowheads="1"/>
          </p:cNvSpPr>
          <p:nvPr/>
        </p:nvSpPr>
        <p:spPr bwMode="gray">
          <a:xfrm>
            <a:off x="5860180" y="3352800"/>
            <a:ext cx="133527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b="1" dirty="0" smtClean="0">
                <a:solidFill>
                  <a:srgbClr val="000000"/>
                </a:solidFill>
                <a:latin typeface="Times New Roman" pitchFamily="18" charset="0"/>
                <a:cs typeface="Times New Roman" pitchFamily="18" charset="0"/>
              </a:rPr>
              <a:t>Về cơ </a:t>
            </a:r>
            <a:r>
              <a:rPr lang="en-US" sz="1600" b="1" dirty="0" err="1" smtClean="0">
                <a:solidFill>
                  <a:srgbClr val="000000"/>
                </a:solidFill>
                <a:latin typeface="Times New Roman" pitchFamily="18" charset="0"/>
                <a:cs typeface="Times New Roman" pitchFamily="18" charset="0"/>
              </a:rPr>
              <a:t>sở</a:t>
            </a:r>
            <a:r>
              <a:rPr lang="en-US" sz="1600" b="1" dirty="0" smtClean="0">
                <a:solidFill>
                  <a:srgbClr val="000000"/>
                </a:solidFill>
                <a:latin typeface="Times New Roman" pitchFamily="18" charset="0"/>
                <a:cs typeface="Times New Roman" pitchFamily="18" charset="0"/>
              </a:rPr>
              <a:t> </a:t>
            </a:r>
            <a:r>
              <a:rPr lang="en-US" sz="1600" b="1" dirty="0" err="1" smtClean="0">
                <a:solidFill>
                  <a:srgbClr val="000000"/>
                </a:solidFill>
                <a:latin typeface="Times New Roman" pitchFamily="18" charset="0"/>
                <a:cs typeface="Times New Roman" pitchFamily="18" charset="0"/>
              </a:rPr>
              <a:t>vật</a:t>
            </a:r>
            <a:r>
              <a:rPr lang="en-US" sz="1600" b="1" dirty="0" smtClean="0">
                <a:solidFill>
                  <a:srgbClr val="000000"/>
                </a:solidFill>
                <a:latin typeface="Times New Roman" pitchFamily="18" charset="0"/>
                <a:cs typeface="Times New Roman" pitchFamily="18" charset="0"/>
              </a:rPr>
              <a:t> </a:t>
            </a:r>
            <a:r>
              <a:rPr lang="en-US" sz="1600" b="1" dirty="0" err="1" smtClean="0">
                <a:solidFill>
                  <a:srgbClr val="000000"/>
                </a:solidFill>
                <a:latin typeface="Times New Roman" pitchFamily="18" charset="0"/>
                <a:cs typeface="Times New Roman" pitchFamily="18" charset="0"/>
              </a:rPr>
              <a:t>chất</a:t>
            </a:r>
            <a:endParaRPr lang="en-US" sz="1050" dirty="0">
              <a:solidFill>
                <a:srgbClr val="000000"/>
              </a:solidFill>
              <a:latin typeface="Times New Roman" pitchFamily="18" charset="0"/>
              <a:cs typeface="Times New Roman" pitchFamily="18" charset="0"/>
            </a:endParaRPr>
          </a:p>
        </p:txBody>
      </p:sp>
      <p:sp>
        <p:nvSpPr>
          <p:cNvPr id="39" name="AutoShape 18"/>
          <p:cNvSpPr>
            <a:spLocks noChangeArrowheads="1"/>
          </p:cNvSpPr>
          <p:nvPr/>
        </p:nvSpPr>
        <p:spPr bwMode="auto">
          <a:xfrm>
            <a:off x="7467600" y="3136392"/>
            <a:ext cx="1529557"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40" name="Text Box 34"/>
          <p:cNvSpPr txBox="1">
            <a:spLocks noChangeArrowheads="1"/>
          </p:cNvSpPr>
          <p:nvPr/>
        </p:nvSpPr>
        <p:spPr bwMode="gray">
          <a:xfrm>
            <a:off x="7612780" y="3364992"/>
            <a:ext cx="133527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b="1" dirty="0" smtClean="0">
                <a:solidFill>
                  <a:srgbClr val="000000"/>
                </a:solidFill>
                <a:latin typeface="Times New Roman" pitchFamily="18" charset="0"/>
                <a:cs typeface="Times New Roman" pitchFamily="18" charset="0"/>
              </a:rPr>
              <a:t>Về </a:t>
            </a:r>
            <a:r>
              <a:rPr lang="en-US" sz="1600" b="1" dirty="0" err="1">
                <a:solidFill>
                  <a:srgbClr val="000000"/>
                </a:solidFill>
                <a:latin typeface="Times New Roman" pitchFamily="18" charset="0"/>
                <a:cs typeface="Times New Roman" pitchFamily="18" charset="0"/>
              </a:rPr>
              <a:t>t</a:t>
            </a:r>
            <a:r>
              <a:rPr lang="en-US" sz="1600" b="1" dirty="0" err="1" smtClean="0">
                <a:solidFill>
                  <a:srgbClr val="000000"/>
                </a:solidFill>
                <a:latin typeface="Times New Roman" pitchFamily="18" charset="0"/>
                <a:cs typeface="Times New Roman" pitchFamily="18" charset="0"/>
              </a:rPr>
              <a:t>hư</a:t>
            </a:r>
            <a:r>
              <a:rPr lang="en-US" sz="1600" b="1" dirty="0" smtClean="0">
                <a:solidFill>
                  <a:srgbClr val="000000"/>
                </a:solidFill>
                <a:latin typeface="Times New Roman" pitchFamily="18" charset="0"/>
                <a:cs typeface="Times New Roman" pitchFamily="18" charset="0"/>
              </a:rPr>
              <a:t> </a:t>
            </a:r>
            <a:r>
              <a:rPr lang="en-US" sz="1600" b="1" dirty="0" err="1" smtClean="0">
                <a:solidFill>
                  <a:srgbClr val="000000"/>
                </a:solidFill>
                <a:latin typeface="Times New Roman" pitchFamily="18" charset="0"/>
                <a:cs typeface="Times New Roman" pitchFamily="18" charset="0"/>
              </a:rPr>
              <a:t>viện</a:t>
            </a:r>
            <a:endParaRPr lang="en-US" sz="1050" dirty="0">
              <a:solidFill>
                <a:srgbClr val="000000"/>
              </a:solidFill>
              <a:latin typeface="Times New Roman" pitchFamily="18" charset="0"/>
              <a:cs typeface="Times New Roman" pitchFamily="18" charset="0"/>
            </a:endParaRPr>
          </a:p>
        </p:txBody>
      </p:sp>
      <p:cxnSp>
        <p:nvCxnSpPr>
          <p:cNvPr id="8" name="Elbow Connector 7"/>
          <p:cNvCxnSpPr>
            <a:stCxn id="44061" idx="2"/>
            <a:endCxn id="28" idx="0"/>
          </p:cNvCxnSpPr>
          <p:nvPr/>
        </p:nvCxnSpPr>
        <p:spPr>
          <a:xfrm rot="10800000" flipV="1">
            <a:off x="993379" y="2038534"/>
            <a:ext cx="2306242" cy="1085665"/>
          </a:xfrm>
          <a:prstGeom prst="bentConnector2">
            <a:avLst/>
          </a:prstGeom>
          <a:ln w="57150">
            <a:solidFill>
              <a:schemeClr val="tx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 name="Elbow Connector 9"/>
          <p:cNvCxnSpPr>
            <a:stCxn id="44060" idx="6"/>
            <a:endCxn id="39" idx="0"/>
          </p:cNvCxnSpPr>
          <p:nvPr/>
        </p:nvCxnSpPr>
        <p:spPr>
          <a:xfrm>
            <a:off x="5562600" y="2078203"/>
            <a:ext cx="2669779" cy="1058189"/>
          </a:xfrm>
          <a:prstGeom prst="bentConnector2">
            <a:avLst/>
          </a:prstGeom>
          <a:ln w="57150">
            <a:solidFill>
              <a:schemeClr val="tx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Elbow Connector 11"/>
          <p:cNvCxnSpPr>
            <a:stCxn id="44061" idx="3"/>
            <a:endCxn id="27" idx="0"/>
          </p:cNvCxnSpPr>
          <p:nvPr/>
        </p:nvCxnSpPr>
        <p:spPr>
          <a:xfrm rot="5400000">
            <a:off x="2873746" y="2397300"/>
            <a:ext cx="702271" cy="805404"/>
          </a:xfrm>
          <a:prstGeom prst="bentConnector3">
            <a:avLst/>
          </a:prstGeom>
          <a:ln w="57150">
            <a:solidFill>
              <a:schemeClr val="tx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Elbow Connector 13"/>
          <p:cNvCxnSpPr>
            <a:stCxn id="44060" idx="5"/>
            <a:endCxn id="33" idx="0"/>
          </p:cNvCxnSpPr>
          <p:nvPr/>
        </p:nvCxnSpPr>
        <p:spPr>
          <a:xfrm rot="16200000" flipH="1">
            <a:off x="5539376" y="2183796"/>
            <a:ext cx="635665" cy="1245141"/>
          </a:xfrm>
          <a:prstGeom prst="bentConnector3">
            <a:avLst/>
          </a:prstGeom>
          <a:ln w="57150">
            <a:solidFill>
              <a:schemeClr val="tx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44060" idx="4"/>
            <a:endCxn id="34" idx="0"/>
          </p:cNvCxnSpPr>
          <p:nvPr/>
        </p:nvCxnSpPr>
        <p:spPr>
          <a:xfrm rot="16200000" flipH="1">
            <a:off x="4311294" y="2790072"/>
            <a:ext cx="465700" cy="202556"/>
          </a:xfrm>
          <a:prstGeom prst="bentConnector3">
            <a:avLst/>
          </a:prstGeom>
          <a:ln w="38100">
            <a:solidFill>
              <a:schemeClr val="tx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29" name="Rectangle 5"/>
          <p:cNvSpPr>
            <a:spLocks noGrp="1" noChangeArrowheads="1"/>
          </p:cNvSpPr>
          <p:nvPr>
            <p:ph type="title"/>
          </p:nvPr>
        </p:nvSpPr>
        <p:spPr>
          <a:xfrm>
            <a:off x="457200" y="304800"/>
            <a:ext cx="8229600" cy="563562"/>
          </a:xfrm>
        </p:spPr>
        <p:txBody>
          <a:bodyPr/>
          <a:lstStyle/>
          <a:p>
            <a:r>
              <a:rPr lang="vi-VN" sz="2000" dirty="0" smtClean="0">
                <a:latin typeface="Times New Roman" pitchFamily="18" charset="0"/>
                <a:cs typeface="Times New Roman" pitchFamily="18" charset="0"/>
              </a:rPr>
              <a:t>THỰC TRẠNG CỦA TRƯỜNG CAO ĐẲNG KỸ THUẬT LÝ TỰ TRỌNG THÀNH PHỐ HỒ CHÍ MINH TRONG NHỮNG NĂM QUA</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40594447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vi-VN" sz="3200" dirty="0" smtClean="0">
                <a:latin typeface="Times New Roman" pitchFamily="18" charset="0"/>
                <a:cs typeface="Times New Roman" pitchFamily="18" charset="0"/>
              </a:rPr>
              <a:t>Về công tác tuyển sinh và quy mô đào tạo</a:t>
            </a:r>
            <a:endParaRPr lang="en-US" sz="1800" dirty="0">
              <a:latin typeface="Times New Roman" pitchFamily="18" charset="0"/>
              <a:cs typeface="Times New Roman" pitchFamily="18" charset="0"/>
            </a:endParaRPr>
          </a:p>
        </p:txBody>
      </p:sp>
      <p:sp>
        <p:nvSpPr>
          <p:cNvPr id="39940" name="AutoShape 4"/>
          <p:cNvSpPr>
            <a:spLocks noChangeArrowheads="1"/>
          </p:cNvSpPr>
          <p:nvPr/>
        </p:nvSpPr>
        <p:spPr bwMode="invGray">
          <a:xfrm rot="16200000" flipH="1">
            <a:off x="2813844" y="2869406"/>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1" name="AutoShape 5"/>
          <p:cNvSpPr>
            <a:spLocks noChangeArrowheads="1"/>
          </p:cNvSpPr>
          <p:nvPr/>
        </p:nvSpPr>
        <p:spPr bwMode="invGray">
          <a:xfrm rot="5400000" flipH="1">
            <a:off x="5684044" y="2815431"/>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39963" name="Group 27"/>
          <p:cNvGrpSpPr>
            <a:grpSpLocks/>
          </p:cNvGrpSpPr>
          <p:nvPr/>
        </p:nvGrpSpPr>
        <p:grpSpPr bwMode="auto">
          <a:xfrm>
            <a:off x="3222625" y="1752600"/>
            <a:ext cx="2563813" cy="2563813"/>
            <a:chOff x="2030" y="1104"/>
            <a:chExt cx="1615" cy="1615"/>
          </a:xfrm>
        </p:grpSpPr>
        <p:sp>
          <p:nvSpPr>
            <p:cNvPr id="39943"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4"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5"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9946"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9947"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9948"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39949" name="AutoShape 13"/>
          <p:cNvSpPr>
            <a:spLocks noChangeArrowheads="1"/>
          </p:cNvSpPr>
          <p:nvPr/>
        </p:nvSpPr>
        <p:spPr bwMode="gray">
          <a:xfrm>
            <a:off x="838200" y="33528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0" name="AutoShape 14"/>
          <p:cNvSpPr>
            <a:spLocks noChangeArrowheads="1"/>
          </p:cNvSpPr>
          <p:nvPr/>
        </p:nvSpPr>
        <p:spPr bwMode="gray">
          <a:xfrm>
            <a:off x="838200" y="28194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1" name="AutoShape 15"/>
          <p:cNvSpPr>
            <a:spLocks noChangeArrowheads="1"/>
          </p:cNvSpPr>
          <p:nvPr/>
        </p:nvSpPr>
        <p:spPr bwMode="gray">
          <a:xfrm>
            <a:off x="838200" y="22860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2" name="AutoShape 16"/>
          <p:cNvSpPr>
            <a:spLocks noChangeArrowheads="1"/>
          </p:cNvSpPr>
          <p:nvPr/>
        </p:nvSpPr>
        <p:spPr bwMode="gray">
          <a:xfrm>
            <a:off x="6324600" y="29718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3" name="AutoShape 17"/>
          <p:cNvSpPr>
            <a:spLocks noChangeArrowheads="1"/>
          </p:cNvSpPr>
          <p:nvPr/>
        </p:nvSpPr>
        <p:spPr bwMode="gray">
          <a:xfrm>
            <a:off x="6324600" y="24384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5" name="Text Box 19"/>
          <p:cNvSpPr txBox="1">
            <a:spLocks noChangeArrowheads="1"/>
          </p:cNvSpPr>
          <p:nvPr/>
        </p:nvSpPr>
        <p:spPr bwMode="gray">
          <a:xfrm>
            <a:off x="3464754" y="2819400"/>
            <a:ext cx="209384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TUYỂN SINH</a:t>
            </a:r>
            <a:endParaRPr lang="en-US" sz="2400" b="1" dirty="0">
              <a:latin typeface="Times New Roman" pitchFamily="18" charset="0"/>
              <a:cs typeface="Times New Roman" pitchFamily="18" charset="0"/>
            </a:endParaRPr>
          </a:p>
        </p:txBody>
      </p:sp>
      <p:sp>
        <p:nvSpPr>
          <p:cNvPr id="39957" name="Text Box 21"/>
          <p:cNvSpPr txBox="1">
            <a:spLocks noChangeArrowheads="1"/>
          </p:cNvSpPr>
          <p:nvPr/>
        </p:nvSpPr>
        <p:spPr bwMode="gray">
          <a:xfrm>
            <a:off x="838200" y="237238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2010: 2.354 học sinh sinh viên</a:t>
            </a:r>
            <a:endParaRPr lang="en-US" sz="1400" b="1" dirty="0">
              <a:latin typeface="Times New Roman" pitchFamily="18" charset="0"/>
              <a:cs typeface="Times New Roman" pitchFamily="18" charset="0"/>
            </a:endParaRPr>
          </a:p>
        </p:txBody>
      </p:sp>
      <p:sp>
        <p:nvSpPr>
          <p:cNvPr id="27" name="Text Box 21"/>
          <p:cNvSpPr txBox="1">
            <a:spLocks noChangeArrowheads="1"/>
          </p:cNvSpPr>
          <p:nvPr/>
        </p:nvSpPr>
        <p:spPr bwMode="gray">
          <a:xfrm>
            <a:off x="838200" y="290578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1</a:t>
            </a:r>
            <a:r>
              <a:rPr lang="vi-VN" sz="1400" b="1" dirty="0" smtClean="0">
                <a:latin typeface="Times New Roman" pitchFamily="18" charset="0"/>
                <a:cs typeface="Times New Roman" pitchFamily="18" charset="0"/>
              </a:rPr>
              <a:t>: 2.</a:t>
            </a:r>
            <a:r>
              <a:rPr lang="en-US" sz="1400" b="1" dirty="0" smtClean="0">
                <a:latin typeface="Times New Roman" pitchFamily="18" charset="0"/>
                <a:cs typeface="Times New Roman" pitchFamily="18" charset="0"/>
              </a:rPr>
              <a:t>711</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28" name="Text Box 21"/>
          <p:cNvSpPr txBox="1">
            <a:spLocks noChangeArrowheads="1"/>
          </p:cNvSpPr>
          <p:nvPr/>
        </p:nvSpPr>
        <p:spPr bwMode="gray">
          <a:xfrm>
            <a:off x="838200" y="3453176"/>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a:latin typeface="Times New Roman" pitchFamily="18" charset="0"/>
                <a:cs typeface="Times New Roman" pitchFamily="18" charset="0"/>
              </a:rPr>
              <a:t>2</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1.570</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29" name="Text Box 21"/>
          <p:cNvSpPr txBox="1">
            <a:spLocks noChangeArrowheads="1"/>
          </p:cNvSpPr>
          <p:nvPr/>
        </p:nvSpPr>
        <p:spPr bwMode="gray">
          <a:xfrm>
            <a:off x="6362700" y="2531677"/>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3</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1.820</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30" name="Text Box 21"/>
          <p:cNvSpPr txBox="1">
            <a:spLocks noChangeArrowheads="1"/>
          </p:cNvSpPr>
          <p:nvPr/>
        </p:nvSpPr>
        <p:spPr bwMode="gray">
          <a:xfrm>
            <a:off x="6362700" y="309119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4</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1.312</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Tree>
    <p:extLst>
      <p:ext uri="{BB962C8B-B14F-4D97-AF65-F5344CB8AC3E}">
        <p14:creationId xmlns:p14="http://schemas.microsoft.com/office/powerpoint/2010/main" val="11912650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vi-VN" sz="3200" dirty="0" smtClean="0">
                <a:latin typeface="Times New Roman" pitchFamily="18" charset="0"/>
                <a:cs typeface="Times New Roman" pitchFamily="18" charset="0"/>
              </a:rPr>
              <a:t>Về công tác tuyển sinh và quy mô đào tạo</a:t>
            </a:r>
            <a:endParaRPr lang="en-US" sz="1800" dirty="0">
              <a:latin typeface="Times New Roman" pitchFamily="18" charset="0"/>
              <a:cs typeface="Times New Roman" pitchFamily="18" charset="0"/>
            </a:endParaRPr>
          </a:p>
        </p:txBody>
      </p:sp>
      <p:sp>
        <p:nvSpPr>
          <p:cNvPr id="39940" name="AutoShape 4"/>
          <p:cNvSpPr>
            <a:spLocks noChangeArrowheads="1"/>
          </p:cNvSpPr>
          <p:nvPr/>
        </p:nvSpPr>
        <p:spPr bwMode="invGray">
          <a:xfrm rot="16200000" flipH="1">
            <a:off x="2813844" y="2869406"/>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1" name="AutoShape 5"/>
          <p:cNvSpPr>
            <a:spLocks noChangeArrowheads="1"/>
          </p:cNvSpPr>
          <p:nvPr/>
        </p:nvSpPr>
        <p:spPr bwMode="invGray">
          <a:xfrm rot="5400000" flipH="1">
            <a:off x="5684044" y="2815431"/>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39963" name="Group 27"/>
          <p:cNvGrpSpPr>
            <a:grpSpLocks/>
          </p:cNvGrpSpPr>
          <p:nvPr/>
        </p:nvGrpSpPr>
        <p:grpSpPr bwMode="auto">
          <a:xfrm>
            <a:off x="3222625" y="1752600"/>
            <a:ext cx="2563813" cy="2563813"/>
            <a:chOff x="2030" y="1104"/>
            <a:chExt cx="1615" cy="1615"/>
          </a:xfrm>
        </p:grpSpPr>
        <p:sp>
          <p:nvSpPr>
            <p:cNvPr id="39943"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4"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9945"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9946"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9947"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9948"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39949" name="AutoShape 13"/>
          <p:cNvSpPr>
            <a:spLocks noChangeArrowheads="1"/>
          </p:cNvSpPr>
          <p:nvPr/>
        </p:nvSpPr>
        <p:spPr bwMode="gray">
          <a:xfrm>
            <a:off x="838200" y="33528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0" name="AutoShape 14"/>
          <p:cNvSpPr>
            <a:spLocks noChangeArrowheads="1"/>
          </p:cNvSpPr>
          <p:nvPr/>
        </p:nvSpPr>
        <p:spPr bwMode="gray">
          <a:xfrm>
            <a:off x="838200" y="28194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1" name="AutoShape 15"/>
          <p:cNvSpPr>
            <a:spLocks noChangeArrowheads="1"/>
          </p:cNvSpPr>
          <p:nvPr/>
        </p:nvSpPr>
        <p:spPr bwMode="gray">
          <a:xfrm>
            <a:off x="838200" y="22860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2" name="AutoShape 16"/>
          <p:cNvSpPr>
            <a:spLocks noChangeArrowheads="1"/>
          </p:cNvSpPr>
          <p:nvPr/>
        </p:nvSpPr>
        <p:spPr bwMode="gray">
          <a:xfrm>
            <a:off x="6324600" y="29718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3" name="AutoShape 17"/>
          <p:cNvSpPr>
            <a:spLocks noChangeArrowheads="1"/>
          </p:cNvSpPr>
          <p:nvPr/>
        </p:nvSpPr>
        <p:spPr bwMode="gray">
          <a:xfrm>
            <a:off x="6324600" y="24384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1">
              <a:latin typeface="Times New Roman" pitchFamily="18" charset="0"/>
              <a:cs typeface="Times New Roman" pitchFamily="18" charset="0"/>
            </a:endParaRPr>
          </a:p>
        </p:txBody>
      </p:sp>
      <p:sp>
        <p:nvSpPr>
          <p:cNvPr id="39955" name="Text Box 19"/>
          <p:cNvSpPr txBox="1">
            <a:spLocks noChangeArrowheads="1"/>
          </p:cNvSpPr>
          <p:nvPr/>
        </p:nvSpPr>
        <p:spPr bwMode="gray">
          <a:xfrm>
            <a:off x="3538537" y="2590800"/>
            <a:ext cx="187166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latin typeface="Times New Roman" pitchFamily="18" charset="0"/>
                <a:cs typeface="Times New Roman" pitchFamily="18" charset="0"/>
              </a:rPr>
              <a:t>QUY MÔ ĐÀO TẠO</a:t>
            </a:r>
            <a:endParaRPr lang="en-US" sz="2400" b="1" dirty="0">
              <a:latin typeface="Times New Roman" pitchFamily="18" charset="0"/>
              <a:cs typeface="Times New Roman" pitchFamily="18" charset="0"/>
            </a:endParaRPr>
          </a:p>
        </p:txBody>
      </p:sp>
      <p:sp>
        <p:nvSpPr>
          <p:cNvPr id="39957" name="Text Box 21"/>
          <p:cNvSpPr txBox="1">
            <a:spLocks noChangeArrowheads="1"/>
          </p:cNvSpPr>
          <p:nvPr/>
        </p:nvSpPr>
        <p:spPr bwMode="gray">
          <a:xfrm>
            <a:off x="838200" y="237238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2010: </a:t>
            </a:r>
            <a:r>
              <a:rPr lang="en-US" sz="1400" b="1" dirty="0" smtClean="0">
                <a:latin typeface="Times New Roman" pitchFamily="18" charset="0"/>
                <a:cs typeface="Times New Roman" pitchFamily="18" charset="0"/>
              </a:rPr>
              <a:t>5.067</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27" name="Text Box 21"/>
          <p:cNvSpPr txBox="1">
            <a:spLocks noChangeArrowheads="1"/>
          </p:cNvSpPr>
          <p:nvPr/>
        </p:nvSpPr>
        <p:spPr bwMode="gray">
          <a:xfrm>
            <a:off x="838200" y="290578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1</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5.305</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28" name="Text Box 21"/>
          <p:cNvSpPr txBox="1">
            <a:spLocks noChangeArrowheads="1"/>
          </p:cNvSpPr>
          <p:nvPr/>
        </p:nvSpPr>
        <p:spPr bwMode="gray">
          <a:xfrm>
            <a:off x="838200" y="3453176"/>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a:latin typeface="Times New Roman" pitchFamily="18" charset="0"/>
                <a:cs typeface="Times New Roman" pitchFamily="18" charset="0"/>
              </a:rPr>
              <a:t>2</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4.415</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29" name="Text Box 21"/>
          <p:cNvSpPr txBox="1">
            <a:spLocks noChangeArrowheads="1"/>
          </p:cNvSpPr>
          <p:nvPr/>
        </p:nvSpPr>
        <p:spPr bwMode="gray">
          <a:xfrm>
            <a:off x="6362700" y="2531677"/>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3</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4.175</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
        <p:nvSpPr>
          <p:cNvPr id="30" name="Text Box 21"/>
          <p:cNvSpPr txBox="1">
            <a:spLocks noChangeArrowheads="1"/>
          </p:cNvSpPr>
          <p:nvPr/>
        </p:nvSpPr>
        <p:spPr bwMode="gray">
          <a:xfrm>
            <a:off x="6362700" y="3091190"/>
            <a:ext cx="1828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vi-VN" sz="1400" b="1" dirty="0" smtClean="0">
                <a:latin typeface="Times New Roman" pitchFamily="18" charset="0"/>
                <a:cs typeface="Times New Roman" pitchFamily="18" charset="0"/>
              </a:rPr>
              <a:t>năm 201</a:t>
            </a:r>
            <a:r>
              <a:rPr lang="en-US" sz="1400" b="1" dirty="0" smtClean="0">
                <a:latin typeface="Times New Roman" pitchFamily="18" charset="0"/>
                <a:cs typeface="Times New Roman" pitchFamily="18" charset="0"/>
              </a:rPr>
              <a:t>4</a:t>
            </a:r>
            <a:r>
              <a:rPr lang="vi-VN" sz="1400" b="1" dirty="0" smtClean="0">
                <a:latin typeface="Times New Roman" pitchFamily="18" charset="0"/>
                <a:cs typeface="Times New Roman" pitchFamily="18" charset="0"/>
              </a:rPr>
              <a:t>: </a:t>
            </a:r>
            <a:r>
              <a:rPr lang="en-US" sz="1400" b="1" dirty="0" smtClean="0">
                <a:latin typeface="Times New Roman" pitchFamily="18" charset="0"/>
                <a:cs typeface="Times New Roman" pitchFamily="18" charset="0"/>
              </a:rPr>
              <a:t>3.050</a:t>
            </a:r>
          </a:p>
          <a:p>
            <a:pPr algn="ctr" eaLnBrk="0" hangingPunct="0"/>
            <a:r>
              <a:rPr lang="vi-VN" sz="1400" b="1" dirty="0" smtClean="0">
                <a:latin typeface="Times New Roman" pitchFamily="18" charset="0"/>
                <a:cs typeface="Times New Roman" pitchFamily="18" charset="0"/>
              </a:rPr>
              <a:t> học sinh sinh viên</a:t>
            </a:r>
            <a:endParaRPr lang="en-US" sz="1400" b="1" dirty="0">
              <a:latin typeface="Times New Roman" pitchFamily="18" charset="0"/>
              <a:cs typeface="Times New Roman" pitchFamily="18" charset="0"/>
            </a:endParaRPr>
          </a:p>
        </p:txBody>
      </p:sp>
    </p:spTree>
    <p:extLst>
      <p:ext uri="{BB962C8B-B14F-4D97-AF65-F5344CB8AC3E}">
        <p14:creationId xmlns:p14="http://schemas.microsoft.com/office/powerpoint/2010/main" val="2882881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380998" y="1371600"/>
            <a:ext cx="8382002"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buFont typeface="Wingdings" pitchFamily="2" charset="2"/>
              <a:buChar char="v"/>
            </a:pPr>
            <a:r>
              <a:rPr lang="vi-VN" sz="2000" b="1" dirty="0" smtClean="0">
                <a:solidFill>
                  <a:schemeClr val="tx2">
                    <a:lumMod val="90000"/>
                  </a:schemeClr>
                </a:solidFill>
                <a:latin typeface="Times New Roman" pitchFamily="18" charset="0"/>
                <a:cs typeface="Times New Roman" pitchFamily="18" charset="0"/>
              </a:rPr>
              <a:t>Đánh giá về thực trạng công tác tuyển sinh và đào tạo</a:t>
            </a:r>
            <a:endParaRPr lang="en-US" sz="2000" b="1" dirty="0" smtClean="0">
              <a:solidFill>
                <a:schemeClr val="tx2">
                  <a:lumMod val="90000"/>
                </a:schemeClr>
              </a:solidFill>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Qua các số liệu trên cho thấy</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Tuyển sinh hàng năm và quy mô đào tạo ngày càng giảm.</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Chất lượng đào tạo của học sinh sinh viên không phát triển.</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Thương hiệu của nhà trường bị ảnh hưởng không tốt.</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Chương trình đào tạo suốt 10 năm không phát triển, chỉ có các chuyên ngành đào tạo từ ngày nâng cấp thành trường Cao đẳng Kỹ thuật Lý Tự Trọng thành phố Hồ Chí Minh.</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Không mở rộng các loại hình đào tạo mà chỉ đào tạo Cao đẳng và Trung cấp chuyên nghiệp.</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Đến năm học 2013-2014 mới bắt đầu triển khai hệ thống đào tạo theo tín chỉ nhưng chương trình đào tạo chưa hoàn chỉnh và còn quá nhiều bất cập.</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Chưa tin học hóa công tác quản lý đào tạo trong nhà trường, các công tác quản lý đào tạo còn quá thủ công và lạc hậu.</a:t>
            </a:r>
            <a:endParaRPr lang="en-US" sz="1600" b="1"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công tác tuyển sinh và quy mô đào tạo</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2865650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533400" y="1371600"/>
            <a:ext cx="7620002"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2000" b="1" dirty="0" smtClean="0">
                <a:latin typeface="Times New Roman" pitchFamily="18" charset="0"/>
                <a:cs typeface="Times New Roman" pitchFamily="18" charset="0"/>
              </a:rPr>
              <a:t>Tính đến 30 tháng 12 năm 2014, ngoài Ban Giám hiệu có gồm Hiệu trưởng và 4 Phó hiệu trưởng</a:t>
            </a:r>
            <a:r>
              <a:rPr lang="en-US" sz="2000" b="1" dirty="0" smtClean="0">
                <a:latin typeface="Times New Roman" pitchFamily="18" charset="0"/>
                <a:cs typeface="Times New Roman" pitchFamily="18" charset="0"/>
              </a:rPr>
              <a:t>.</a:t>
            </a:r>
          </a:p>
          <a:p>
            <a:pPr algn="just"/>
            <a:r>
              <a:rPr lang="vi-VN" sz="2000" b="1" dirty="0" smtClean="0">
                <a:latin typeface="Times New Roman" pitchFamily="18" charset="0"/>
                <a:cs typeface="Times New Roman" pitchFamily="18" charset="0"/>
              </a:rPr>
              <a:t> Trường có 23 đơn vị</a:t>
            </a:r>
            <a:r>
              <a:rPr lang="en-US" sz="2000" b="1" dirty="0" smtClean="0">
                <a:latin typeface="Times New Roman" pitchFamily="18" charset="0"/>
                <a:cs typeface="Times New Roman" pitchFamily="18" charset="0"/>
              </a:rPr>
              <a:t>:</a:t>
            </a:r>
          </a:p>
          <a:p>
            <a:pPr lvl="1" algn="just">
              <a:buFont typeface="Wingdings" pitchFamily="2" charset="2"/>
              <a:buChar char="Ø"/>
            </a:pPr>
            <a:r>
              <a:rPr lang="vi-VN" sz="1600" b="1" dirty="0" smtClean="0">
                <a:latin typeface="Times New Roman" pitchFamily="18" charset="0"/>
                <a:cs typeface="Times New Roman" pitchFamily="18" charset="0"/>
              </a:rPr>
              <a:t>08 phòng chức năng (Phòng Tổ chức - Hành chính - Tổng hợp; Phòng Kế hoạch - Tài chính; Phòng Đào tạo; Phòng Thiết bị - Vật tư; Phòng Thanh tra Giáo dục và Công tác sinh viên; Phòng Khoa học công nghệ và Quan hệ quốc tế; Phòng Khảo thí và Đảm bảo chất lượng; Phòng Quản trị Cơ sở vật chất); </a:t>
            </a:r>
            <a:endParaRPr lang="en-US" sz="1600" b="1" dirty="0" smtClean="0">
              <a:latin typeface="Times New Roman" pitchFamily="18" charset="0"/>
              <a:cs typeface="Times New Roman" pitchFamily="18" charset="0"/>
            </a:endParaRPr>
          </a:p>
          <a:p>
            <a:pPr lvl="1" algn="just">
              <a:buFont typeface="Wingdings" pitchFamily="2" charset="2"/>
              <a:buChar char="Ø"/>
            </a:pPr>
            <a:r>
              <a:rPr lang="vi-VN" sz="1600" b="1" dirty="0" smtClean="0">
                <a:latin typeface="Times New Roman" pitchFamily="18" charset="0"/>
                <a:cs typeface="Times New Roman" pitchFamily="18" charset="0"/>
              </a:rPr>
              <a:t>07 khoa (Khoa Lý luận Chính trị; Khoa Khoa học cơ bản; Khoa Điện - Điện tử; Khoa Động lực; Khoa Cơ khí; Khoa Công nghệ thông tin; Khoa Công nghệ May -Thời trang); </a:t>
            </a:r>
            <a:endParaRPr lang="en-US" sz="1600" b="1" dirty="0" smtClean="0">
              <a:latin typeface="Times New Roman" pitchFamily="18" charset="0"/>
              <a:cs typeface="Times New Roman" pitchFamily="18" charset="0"/>
            </a:endParaRPr>
          </a:p>
          <a:p>
            <a:pPr lvl="1" algn="just">
              <a:buFont typeface="Wingdings" pitchFamily="2" charset="2"/>
              <a:buChar char="Ø"/>
            </a:pPr>
            <a:r>
              <a:rPr lang="vi-VN" sz="1600" b="1" dirty="0" smtClean="0">
                <a:latin typeface="Times New Roman" pitchFamily="18" charset="0"/>
                <a:cs typeface="Times New Roman" pitchFamily="18" charset="0"/>
              </a:rPr>
              <a:t>03 trung tâm (Trung tâm Ngoại ngữ - Tin học và Đào tạo ngắn hạn; Trung tâm Truyền thông -Thư viện; Trung tâm Bảo trì - Cơ điện); </a:t>
            </a:r>
            <a:endParaRPr lang="en-US" sz="1600" b="1" dirty="0" smtClean="0">
              <a:latin typeface="Times New Roman" pitchFamily="18" charset="0"/>
              <a:cs typeface="Times New Roman" pitchFamily="18" charset="0"/>
            </a:endParaRPr>
          </a:p>
          <a:p>
            <a:pPr lvl="1" algn="just">
              <a:buFont typeface="Wingdings" pitchFamily="2" charset="2"/>
              <a:buChar char="Ø"/>
            </a:pPr>
            <a:r>
              <a:rPr lang="vi-VN" sz="1600" b="1" dirty="0" smtClean="0">
                <a:latin typeface="Times New Roman" pitchFamily="18" charset="0"/>
                <a:cs typeface="Times New Roman" pitchFamily="18" charset="0"/>
              </a:rPr>
              <a:t>02 đơn vị trực thuộc khác (Trạm Y tế; Trường Trung học phổ thông)</a:t>
            </a:r>
            <a:r>
              <a:rPr lang="en-US" sz="1600" b="1" dirty="0" smtClean="0">
                <a:latin typeface="Times New Roman" pitchFamily="18" charset="0"/>
                <a:cs typeface="Times New Roman" pitchFamily="18" charset="0"/>
              </a:rPr>
              <a:t>;</a:t>
            </a:r>
            <a:r>
              <a:rPr lang="vi-VN" sz="1600" b="1" dirty="0" smtClean="0">
                <a:latin typeface="Times New Roman" pitchFamily="18" charset="0"/>
                <a:cs typeface="Times New Roman" pitchFamily="18" charset="0"/>
              </a:rPr>
              <a:t> </a:t>
            </a:r>
            <a:endParaRPr lang="en-US" sz="1600" b="1" dirty="0" smtClean="0">
              <a:latin typeface="Times New Roman" pitchFamily="18" charset="0"/>
              <a:cs typeface="Times New Roman" pitchFamily="18" charset="0"/>
            </a:endParaRPr>
          </a:p>
          <a:p>
            <a:pPr lvl="1" algn="just">
              <a:buFont typeface="Wingdings" pitchFamily="2" charset="2"/>
              <a:buChar char="Ø"/>
            </a:pPr>
            <a:r>
              <a:rPr lang="vi-VN" sz="1600" b="1" dirty="0" smtClean="0">
                <a:latin typeface="Times New Roman" pitchFamily="18" charset="0"/>
                <a:cs typeface="Times New Roman" pitchFamily="18" charset="0"/>
              </a:rPr>
              <a:t>03 đơn vị đoàn thể (Văn phòng Đảng bộ; Công đoàn; Đoàn Thanh niên - ội Sinh viên). </a:t>
            </a:r>
            <a:endParaRPr lang="en-US" sz="1600" b="1" dirty="0" smtClean="0">
              <a:latin typeface="Times New Roman" pitchFamily="18" charset="0"/>
              <a:cs typeface="Times New Roman" pitchFamily="18" charset="0"/>
            </a:endParaRPr>
          </a:p>
          <a:p>
            <a:pPr algn="just"/>
            <a:r>
              <a:rPr lang="vi-VN" sz="2000" b="1" dirty="0" smtClean="0">
                <a:latin typeface="Times New Roman" pitchFamily="18" charset="0"/>
                <a:cs typeface="Times New Roman" pitchFamily="18" charset="0"/>
              </a:rPr>
              <a:t>Trong đó có 319 Cán bộ, giảng viên, nhân viên và 172 giảng viên</a:t>
            </a:r>
            <a:endParaRPr lang="en-US" sz="2000" b="1"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200" dirty="0" smtClean="0">
                <a:latin typeface="Times New Roman" pitchFamily="18" charset="0"/>
                <a:cs typeface="Times New Roman" pitchFamily="18" charset="0"/>
              </a:rPr>
              <a:t>Về cơ cấu tổ chức và đội ngũ cán bộ quản lý, giảng viên, nhân viên</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3963779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381000" y="1447800"/>
            <a:ext cx="81534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buFont typeface="Wingdings" pitchFamily="2" charset="2"/>
              <a:buChar char="v"/>
            </a:pPr>
            <a:r>
              <a:rPr lang="vi-VN" sz="2000" b="1" dirty="0" smtClean="0">
                <a:solidFill>
                  <a:schemeClr val="tx2">
                    <a:lumMod val="90000"/>
                  </a:schemeClr>
                </a:solidFill>
                <a:latin typeface="Times New Roman" pitchFamily="18" charset="0"/>
                <a:cs typeface="Times New Roman" pitchFamily="18" charset="0"/>
              </a:rPr>
              <a:t>Đánh giá về thực trạng đội ngũ cán bộ quản lý, giảng viên, nhân viên</a:t>
            </a:r>
            <a:endParaRPr lang="en-US" sz="2000" b="1" dirty="0" smtClean="0">
              <a:solidFill>
                <a:schemeClr val="tx2">
                  <a:lumMod val="90000"/>
                </a:schemeClr>
              </a:solidFill>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Việc điều chỉnh quy chế tổ chức và hoạt động của trường còn chậm.</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Hai ngành đào tạo chưa có đủ số lượng giảng viên đạt trình độ Thạc sĩ chuyên ngành (ngành Điện lạnh, ngành Công nghệ May – Thời trang).</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Chưa có đội ngũ giảng viên đầu ngành, đặc biệt là những người có học vị và chức danh cao để đáp ứng nhu cầu chất lượng đào tạo ngày càng cao.</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Giảng viên có khả năng giảng dạy bằng tiếng Anh còn ít nên chưa thuyết phục được đối tác nước ngoài liên kết.</a:t>
            </a:r>
            <a:endParaRPr lang="en-US" sz="1800" b="1" dirty="0" smtClean="0">
              <a:latin typeface="Times New Roman" pitchFamily="18" charset="0"/>
              <a:cs typeface="Times New Roman" pitchFamily="18" charset="0"/>
            </a:endParaRPr>
          </a:p>
          <a:p>
            <a:pPr marL="400050" lvl="1" indent="0" algn="just">
              <a:buNone/>
            </a:pPr>
            <a:r>
              <a:rPr lang="vi-VN" sz="1800" b="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vi-VN" sz="1800" b="1" dirty="0" smtClean="0">
                <a:latin typeface="Times New Roman" pitchFamily="18" charset="0"/>
                <a:cs typeface="Times New Roman" pitchFamily="18" charset="0"/>
              </a:rPr>
              <a:t>Chưa xây dựng được hệ thống ứng dụng công nghệ thông tin trong quản lý nhà trường nên các công tác xử lý nói chung còn chậm, chưa đồng bộ, chưa tiết kiệm lao động và chưa đạt hiệu quả mong muốn.</a:t>
            </a:r>
            <a:endParaRPr lang="en-US" sz="1800" b="1"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200" dirty="0" smtClean="0">
                <a:latin typeface="Times New Roman" pitchFamily="18" charset="0"/>
                <a:cs typeface="Times New Roman" pitchFamily="18" charset="0"/>
              </a:rPr>
              <a:t>Về cơ cấu tổ chức và đội ngũ cán bộ quản lý, giảng viên, nhân viên</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3965649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AutoShape 118"/>
          <p:cNvSpPr>
            <a:spLocks noChangeArrowheads="1"/>
          </p:cNvSpPr>
          <p:nvPr/>
        </p:nvSpPr>
        <p:spPr bwMode="gray">
          <a:xfrm>
            <a:off x="71690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7" name="AutoShape 91"/>
          <p:cNvSpPr>
            <a:spLocks noChangeArrowheads="1"/>
          </p:cNvSpPr>
          <p:nvPr/>
        </p:nvSpPr>
        <p:spPr bwMode="gray">
          <a:xfrm>
            <a:off x="311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8" name="AutoShape 92"/>
          <p:cNvSpPr>
            <a:spLocks noChangeArrowheads="1"/>
          </p:cNvSpPr>
          <p:nvPr/>
        </p:nvSpPr>
        <p:spPr bwMode="gray">
          <a:xfrm>
            <a:off x="344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89" name="AutoShape 93"/>
          <p:cNvSpPr>
            <a:spLocks noChangeArrowheads="1"/>
          </p:cNvSpPr>
          <p:nvPr/>
        </p:nvSpPr>
        <p:spPr bwMode="gray">
          <a:xfrm>
            <a:off x="361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361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800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399" name="Text Box 103"/>
          <p:cNvSpPr txBox="1">
            <a:spLocks noChangeArrowheads="1"/>
          </p:cNvSpPr>
          <p:nvPr/>
        </p:nvSpPr>
        <p:spPr bwMode="gray">
          <a:xfrm>
            <a:off x="949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1</a:t>
            </a:r>
          </a:p>
        </p:txBody>
      </p:sp>
      <p:sp>
        <p:nvSpPr>
          <p:cNvPr id="55400" name="Text Box 104"/>
          <p:cNvSpPr txBox="1">
            <a:spLocks noChangeArrowheads="1"/>
          </p:cNvSpPr>
          <p:nvPr/>
        </p:nvSpPr>
        <p:spPr bwMode="gray">
          <a:xfrm>
            <a:off x="387205" y="3252787"/>
            <a:ext cx="1660549"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Đội ngũ cán bộ quản lý chủ động xây dựng kế hoạch nghiên cứu, triển khai thực hiện theo đúng các quy định, văn bản hướng dẫn do cấp trên ban hành</a:t>
            </a:r>
            <a:endParaRPr lang="en-US" sz="1400" dirty="0">
              <a:solidFill>
                <a:srgbClr val="000000"/>
              </a:solidFill>
              <a:latin typeface="Times New Roman" pitchFamily="18" charset="0"/>
              <a:cs typeface="Times New Roman" pitchFamily="18" charset="0"/>
            </a:endParaRPr>
          </a:p>
        </p:txBody>
      </p:sp>
      <p:sp>
        <p:nvSpPr>
          <p:cNvPr id="55414" name="AutoShape 118"/>
          <p:cNvSpPr>
            <a:spLocks noChangeArrowheads="1"/>
          </p:cNvSpPr>
          <p:nvPr/>
        </p:nvSpPr>
        <p:spPr bwMode="gray">
          <a:xfrm>
            <a:off x="50354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5068744" y="2841625"/>
            <a:ext cx="1693862"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6" name="AutoShape 120"/>
          <p:cNvSpPr>
            <a:spLocks noChangeArrowheads="1"/>
          </p:cNvSpPr>
          <p:nvPr/>
        </p:nvSpPr>
        <p:spPr bwMode="gray">
          <a:xfrm>
            <a:off x="5086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5086205" y="2863850"/>
            <a:ext cx="1670799"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5645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58290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3</a:t>
            </a:r>
          </a:p>
        </p:txBody>
      </p:sp>
      <p:sp>
        <p:nvSpPr>
          <p:cNvPr id="55425" name="Text Box 129"/>
          <p:cNvSpPr txBox="1">
            <a:spLocks noChangeArrowheads="1"/>
          </p:cNvSpPr>
          <p:nvPr/>
        </p:nvSpPr>
        <p:spPr bwMode="gray">
          <a:xfrm>
            <a:off x="5111605" y="3252787"/>
            <a:ext cx="1660549"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400" dirty="0" smtClean="0">
                <a:solidFill>
                  <a:srgbClr val="000000"/>
                </a:solidFill>
                <a:latin typeface="Times New Roman" pitchFamily="18" charset="0"/>
                <a:cs typeface="Times New Roman" pitchFamily="18" charset="0"/>
              </a:rPr>
              <a:t>Q</a:t>
            </a:r>
            <a:r>
              <a:rPr lang="vi-VN" sz="1400" dirty="0" smtClean="0">
                <a:solidFill>
                  <a:srgbClr val="000000"/>
                </a:solidFill>
                <a:latin typeface="Times New Roman" pitchFamily="18" charset="0"/>
                <a:cs typeface="Times New Roman" pitchFamily="18" charset="0"/>
              </a:rPr>
              <a:t>uá trình xét duyệt, nghiệm  thu các đề  tài NCKH được tổ chức một cách khoa học, đảm bảo tính khách quan và quyền lợi của cá nhân tham gia hoạt động này</a:t>
            </a:r>
            <a:endParaRPr lang="en-US" sz="1400" dirty="0">
              <a:solidFill>
                <a:srgbClr val="000000"/>
              </a:solidFill>
              <a:latin typeface="Times New Roman" pitchFamily="18" charset="0"/>
              <a:cs typeface="Times New Roman" pitchFamily="18" charset="0"/>
            </a:endParaRPr>
          </a:p>
        </p:txBody>
      </p:sp>
      <p:sp>
        <p:nvSpPr>
          <p:cNvPr id="55401" name="AutoShape 105"/>
          <p:cNvSpPr>
            <a:spLocks noChangeArrowheads="1"/>
          </p:cNvSpPr>
          <p:nvPr/>
        </p:nvSpPr>
        <p:spPr bwMode="gray">
          <a:xfrm>
            <a:off x="2673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2706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2724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2724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2749405" y="3252787"/>
            <a:ext cx="166054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Đội ngũ cán bộ giảng dạy tự giác tuân thủ theo kế hoạch, quy trình và tiến độ thực hiện từ khi đăng ký thực hiện đề tài đến khi nghiệm thu, góp phần nâng cao hiệu quả của kết quả các đề tài</a:t>
            </a:r>
            <a:endParaRPr lang="en-US" sz="1400" dirty="0">
              <a:solidFill>
                <a:srgbClr val="000000"/>
              </a:solidFill>
              <a:latin typeface="Times New Roman" pitchFamily="18" charset="0"/>
              <a:cs typeface="Times New Roman" pitchFamily="18" charset="0"/>
            </a:endParaRPr>
          </a:p>
        </p:txBody>
      </p:sp>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Nghiên cứu khoa học và quan hệ quốc tế</a:t>
            </a:r>
            <a:endParaRPr lang="en-US" sz="1800" dirty="0">
              <a:latin typeface="Times New Roman" pitchFamily="18" charset="0"/>
              <a:cs typeface="Times New Roman" pitchFamily="18" charset="0"/>
            </a:endParaRPr>
          </a:p>
        </p:txBody>
      </p:sp>
      <p:sp>
        <p:nvSpPr>
          <p:cNvPr id="41" name="AutoShape 119"/>
          <p:cNvSpPr>
            <a:spLocks noChangeArrowheads="1"/>
          </p:cNvSpPr>
          <p:nvPr/>
        </p:nvSpPr>
        <p:spPr bwMode="gray">
          <a:xfrm>
            <a:off x="7202344" y="2841625"/>
            <a:ext cx="1693862" cy="2803525"/>
          </a:xfrm>
          <a:prstGeom prst="roundRect">
            <a:avLst>
              <a:gd name="adj" fmla="val 16667"/>
            </a:avLst>
          </a:prstGeom>
          <a:solidFill>
            <a:srgbClr val="DDDDDD"/>
          </a:solidFill>
          <a:ln>
            <a:noFill/>
          </a:ln>
          <a:effectLst/>
        </p:spPr>
        <p:txBody>
          <a:bodyPr wrap="none" anchor="ctr"/>
          <a:lstStyle/>
          <a:p>
            <a:endParaRPr lang="en-US"/>
          </a:p>
        </p:txBody>
      </p:sp>
      <p:sp>
        <p:nvSpPr>
          <p:cNvPr id="42" name="AutoShape 120"/>
          <p:cNvSpPr>
            <a:spLocks noChangeArrowheads="1"/>
          </p:cNvSpPr>
          <p:nvPr/>
        </p:nvSpPr>
        <p:spPr bwMode="gray">
          <a:xfrm>
            <a:off x="7219805" y="4905375"/>
            <a:ext cx="1670799" cy="709612"/>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16200000" scaled="1"/>
            <a:tileRect/>
          </a:gradFill>
          <a:ln>
            <a:noFill/>
          </a:ln>
          <a:effectLst/>
        </p:spPr>
        <p:txBody>
          <a:bodyPr wrap="none" anchor="ctr"/>
          <a:lstStyle/>
          <a:p>
            <a:endParaRPr lang="en-US"/>
          </a:p>
        </p:txBody>
      </p:sp>
      <p:sp>
        <p:nvSpPr>
          <p:cNvPr id="43" name="AutoShape 121"/>
          <p:cNvSpPr>
            <a:spLocks noChangeArrowheads="1"/>
          </p:cNvSpPr>
          <p:nvPr/>
        </p:nvSpPr>
        <p:spPr bwMode="gray">
          <a:xfrm>
            <a:off x="7219805" y="2863850"/>
            <a:ext cx="1670799" cy="708025"/>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8100000" scaled="1"/>
            <a:tileRect/>
          </a:gradFill>
          <a:ln>
            <a:noFill/>
          </a:ln>
          <a:effectLst/>
        </p:spPr>
        <p:txBody>
          <a:bodyPr wrap="none" anchor="ctr"/>
          <a:lstStyle/>
          <a:p>
            <a:endParaRPr lang="en-US"/>
          </a:p>
        </p:txBody>
      </p:sp>
      <p:grpSp>
        <p:nvGrpSpPr>
          <p:cNvPr id="44" name="Group 122"/>
          <p:cNvGrpSpPr>
            <a:grpSpLocks/>
          </p:cNvGrpSpPr>
          <p:nvPr/>
        </p:nvGrpSpPr>
        <p:grpSpPr bwMode="auto">
          <a:xfrm>
            <a:off x="7778605" y="2530525"/>
            <a:ext cx="653859" cy="622726"/>
            <a:chOff x="1289" y="587"/>
            <a:chExt cx="668" cy="647"/>
          </a:xfrm>
        </p:grpSpPr>
        <p:sp>
          <p:nvSpPr>
            <p:cNvPr id="45"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46"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7"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8"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9"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0" name="Text Box 128"/>
          <p:cNvSpPr txBox="1">
            <a:spLocks noChangeArrowheads="1"/>
          </p:cNvSpPr>
          <p:nvPr/>
        </p:nvSpPr>
        <p:spPr bwMode="gray">
          <a:xfrm>
            <a:off x="79626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4</a:t>
            </a:r>
            <a:endParaRPr lang="en-US" sz="2400" dirty="0">
              <a:solidFill>
                <a:srgbClr val="000000"/>
              </a:solidFill>
              <a:latin typeface="Times New Roman" pitchFamily="18" charset="0"/>
              <a:cs typeface="Times New Roman" pitchFamily="18" charset="0"/>
            </a:endParaRPr>
          </a:p>
        </p:txBody>
      </p:sp>
      <p:sp>
        <p:nvSpPr>
          <p:cNvPr id="51" name="Text Box 129"/>
          <p:cNvSpPr txBox="1">
            <a:spLocks noChangeArrowheads="1"/>
          </p:cNvSpPr>
          <p:nvPr/>
        </p:nvSpPr>
        <p:spPr bwMode="gray">
          <a:xfrm>
            <a:off x="7245205" y="3228974"/>
            <a:ext cx="166054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1400" dirty="0" smtClean="0">
                <a:solidFill>
                  <a:srgbClr val="000000"/>
                </a:solidFill>
                <a:latin typeface="Times New Roman" pitchFamily="18" charset="0"/>
                <a:cs typeface="Times New Roman" pitchFamily="18" charset="0"/>
              </a:rPr>
              <a:t>Trường có quan tâm nghiên cứu lộ trình hợp tác phù hợp với luật Giáo dục đại học mới ban hành, đã nghiên cứu xây dựng nội dung đề án chương trình liên kết đào tạo với Đan Mạch, Singapore và Hàn Quốc</a:t>
            </a:r>
            <a:endParaRPr lang="en-US" sz="1400" dirty="0">
              <a:solidFill>
                <a:srgbClr val="000000"/>
              </a:solidFill>
              <a:latin typeface="Times New Roman" pitchFamily="18" charset="0"/>
              <a:cs typeface="Times New Roman" pitchFamily="18" charset="0"/>
            </a:endParaRPr>
          </a:p>
        </p:txBody>
      </p:sp>
      <p:grpSp>
        <p:nvGrpSpPr>
          <p:cNvPr id="52" name="Group 97"/>
          <p:cNvGrpSpPr>
            <a:grpSpLocks/>
          </p:cNvGrpSpPr>
          <p:nvPr/>
        </p:nvGrpSpPr>
        <p:grpSpPr bwMode="auto">
          <a:xfrm>
            <a:off x="3232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3383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2</a:t>
            </a:r>
            <a:endParaRPr lang="en-US" sz="2400" dirty="0">
              <a:solidFill>
                <a:srgbClr val="000000"/>
              </a:solidFill>
              <a:latin typeface="Times New Roman" pitchFamily="18" charset="0"/>
              <a:cs typeface="Times New Roman" pitchFamily="18" charset="0"/>
            </a:endParaRPr>
          </a:p>
        </p:txBody>
      </p:sp>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ĐIỂM MẠNH</a:t>
            </a:r>
            <a:endParaRPr lang="en-US" sz="2400" b="1"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50408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AutoShape 118"/>
          <p:cNvSpPr>
            <a:spLocks noChangeArrowheads="1"/>
          </p:cNvSpPr>
          <p:nvPr/>
        </p:nvSpPr>
        <p:spPr bwMode="gray">
          <a:xfrm>
            <a:off x="71690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7" name="AutoShape 91"/>
          <p:cNvSpPr>
            <a:spLocks noChangeArrowheads="1"/>
          </p:cNvSpPr>
          <p:nvPr/>
        </p:nvSpPr>
        <p:spPr bwMode="gray">
          <a:xfrm>
            <a:off x="311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8" name="AutoShape 92"/>
          <p:cNvSpPr>
            <a:spLocks noChangeArrowheads="1"/>
          </p:cNvSpPr>
          <p:nvPr/>
        </p:nvSpPr>
        <p:spPr bwMode="gray">
          <a:xfrm>
            <a:off x="344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89" name="AutoShape 93"/>
          <p:cNvSpPr>
            <a:spLocks noChangeArrowheads="1"/>
          </p:cNvSpPr>
          <p:nvPr/>
        </p:nvSpPr>
        <p:spPr bwMode="gray">
          <a:xfrm>
            <a:off x="361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361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800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399" name="Text Box 103"/>
          <p:cNvSpPr txBox="1">
            <a:spLocks noChangeArrowheads="1"/>
          </p:cNvSpPr>
          <p:nvPr/>
        </p:nvSpPr>
        <p:spPr bwMode="gray">
          <a:xfrm>
            <a:off x="949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1</a:t>
            </a:r>
          </a:p>
        </p:txBody>
      </p:sp>
      <p:sp>
        <p:nvSpPr>
          <p:cNvPr id="55400" name="Text Box 104"/>
          <p:cNvSpPr txBox="1">
            <a:spLocks noChangeArrowheads="1"/>
          </p:cNvSpPr>
          <p:nvPr/>
        </p:nvSpPr>
        <p:spPr bwMode="gray">
          <a:xfrm>
            <a:off x="387205" y="3252787"/>
            <a:ext cx="1660549"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Đội ngũ cán bộ quản lý chủ động xây dựng kế hoạch nghiên cứu, triển khai thực hiện theo đúng các quy định, văn bản hướng dẫn do cấp trên ban hành</a:t>
            </a:r>
            <a:endParaRPr lang="en-US" sz="1400" dirty="0">
              <a:solidFill>
                <a:srgbClr val="000000"/>
              </a:solidFill>
              <a:latin typeface="Times New Roman" pitchFamily="18" charset="0"/>
              <a:cs typeface="Times New Roman" pitchFamily="18" charset="0"/>
            </a:endParaRPr>
          </a:p>
        </p:txBody>
      </p:sp>
      <p:sp>
        <p:nvSpPr>
          <p:cNvPr id="55414" name="AutoShape 118"/>
          <p:cNvSpPr>
            <a:spLocks noChangeArrowheads="1"/>
          </p:cNvSpPr>
          <p:nvPr/>
        </p:nvSpPr>
        <p:spPr bwMode="gray">
          <a:xfrm>
            <a:off x="50354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5068744" y="2841625"/>
            <a:ext cx="1693862"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6" name="AutoShape 120"/>
          <p:cNvSpPr>
            <a:spLocks noChangeArrowheads="1"/>
          </p:cNvSpPr>
          <p:nvPr/>
        </p:nvSpPr>
        <p:spPr bwMode="gray">
          <a:xfrm>
            <a:off x="5086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5086205" y="2863850"/>
            <a:ext cx="1670799"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5645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58290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3</a:t>
            </a:r>
          </a:p>
        </p:txBody>
      </p:sp>
      <p:sp>
        <p:nvSpPr>
          <p:cNvPr id="55425" name="Text Box 129"/>
          <p:cNvSpPr txBox="1">
            <a:spLocks noChangeArrowheads="1"/>
          </p:cNvSpPr>
          <p:nvPr/>
        </p:nvSpPr>
        <p:spPr bwMode="gray">
          <a:xfrm>
            <a:off x="5111605" y="3252787"/>
            <a:ext cx="166054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1400" dirty="0" smtClean="0">
                <a:solidFill>
                  <a:srgbClr val="000000"/>
                </a:solidFill>
                <a:latin typeface="Times New Roman" pitchFamily="18" charset="0"/>
                <a:cs typeface="Times New Roman" pitchFamily="18" charset="0"/>
              </a:rPr>
              <a:t>Một số giảng viên chưa tích cực trong hoạt động khoa học và công nghệ mà chỉ muốn dạy thay cho thực hiện đề tài</a:t>
            </a:r>
            <a:endParaRPr lang="en-US" sz="1400" dirty="0">
              <a:solidFill>
                <a:srgbClr val="000000"/>
              </a:solidFill>
              <a:latin typeface="Times New Roman" pitchFamily="18" charset="0"/>
              <a:cs typeface="Times New Roman" pitchFamily="18" charset="0"/>
            </a:endParaRPr>
          </a:p>
        </p:txBody>
      </p:sp>
      <p:sp>
        <p:nvSpPr>
          <p:cNvPr id="55401" name="AutoShape 105"/>
          <p:cNvSpPr>
            <a:spLocks noChangeArrowheads="1"/>
          </p:cNvSpPr>
          <p:nvPr/>
        </p:nvSpPr>
        <p:spPr bwMode="gray">
          <a:xfrm>
            <a:off x="2673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2706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2724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2724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2749405" y="3252787"/>
            <a:ext cx="1660549"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Cơ sở vật chất chưa đáp ứng cho các đề tài nghiên cứu khoa học xứng tầm với vị thế của trường</a:t>
            </a:r>
            <a:endParaRPr lang="en-US" sz="1400" dirty="0">
              <a:solidFill>
                <a:srgbClr val="000000"/>
              </a:solidFill>
              <a:latin typeface="Times New Roman" pitchFamily="18" charset="0"/>
              <a:cs typeface="Times New Roman" pitchFamily="18" charset="0"/>
            </a:endParaRPr>
          </a:p>
        </p:txBody>
      </p:sp>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Nghiên cứu khoa học và quan hệ quốc tế</a:t>
            </a:r>
            <a:endParaRPr lang="en-US" sz="1800" dirty="0">
              <a:latin typeface="Times New Roman" pitchFamily="18" charset="0"/>
              <a:cs typeface="Times New Roman" pitchFamily="18" charset="0"/>
            </a:endParaRPr>
          </a:p>
        </p:txBody>
      </p:sp>
      <p:sp>
        <p:nvSpPr>
          <p:cNvPr id="41" name="AutoShape 119"/>
          <p:cNvSpPr>
            <a:spLocks noChangeArrowheads="1"/>
          </p:cNvSpPr>
          <p:nvPr/>
        </p:nvSpPr>
        <p:spPr bwMode="gray">
          <a:xfrm>
            <a:off x="7202344" y="2841625"/>
            <a:ext cx="1693862" cy="2803525"/>
          </a:xfrm>
          <a:prstGeom prst="roundRect">
            <a:avLst>
              <a:gd name="adj" fmla="val 16667"/>
            </a:avLst>
          </a:prstGeom>
          <a:solidFill>
            <a:srgbClr val="DDDDDD"/>
          </a:solidFill>
          <a:ln>
            <a:noFill/>
          </a:ln>
          <a:effectLst/>
        </p:spPr>
        <p:txBody>
          <a:bodyPr wrap="none" anchor="ctr"/>
          <a:lstStyle/>
          <a:p>
            <a:endParaRPr lang="en-US"/>
          </a:p>
        </p:txBody>
      </p:sp>
      <p:sp>
        <p:nvSpPr>
          <p:cNvPr id="42" name="AutoShape 120"/>
          <p:cNvSpPr>
            <a:spLocks noChangeArrowheads="1"/>
          </p:cNvSpPr>
          <p:nvPr/>
        </p:nvSpPr>
        <p:spPr bwMode="gray">
          <a:xfrm>
            <a:off x="7219805" y="4905375"/>
            <a:ext cx="1670799" cy="709612"/>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16200000" scaled="1"/>
            <a:tileRect/>
          </a:gradFill>
          <a:ln>
            <a:noFill/>
          </a:ln>
          <a:effectLst/>
        </p:spPr>
        <p:txBody>
          <a:bodyPr wrap="none" anchor="ctr"/>
          <a:lstStyle/>
          <a:p>
            <a:endParaRPr lang="en-US"/>
          </a:p>
        </p:txBody>
      </p:sp>
      <p:sp>
        <p:nvSpPr>
          <p:cNvPr id="43" name="AutoShape 121"/>
          <p:cNvSpPr>
            <a:spLocks noChangeArrowheads="1"/>
          </p:cNvSpPr>
          <p:nvPr/>
        </p:nvSpPr>
        <p:spPr bwMode="gray">
          <a:xfrm>
            <a:off x="7219805" y="2863850"/>
            <a:ext cx="1670799" cy="708025"/>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8100000" scaled="1"/>
            <a:tileRect/>
          </a:gradFill>
          <a:ln>
            <a:noFill/>
          </a:ln>
          <a:effectLst/>
        </p:spPr>
        <p:txBody>
          <a:bodyPr wrap="none" anchor="ctr"/>
          <a:lstStyle/>
          <a:p>
            <a:endParaRPr lang="en-US"/>
          </a:p>
        </p:txBody>
      </p:sp>
      <p:grpSp>
        <p:nvGrpSpPr>
          <p:cNvPr id="44" name="Group 122"/>
          <p:cNvGrpSpPr>
            <a:grpSpLocks/>
          </p:cNvGrpSpPr>
          <p:nvPr/>
        </p:nvGrpSpPr>
        <p:grpSpPr bwMode="auto">
          <a:xfrm>
            <a:off x="7778605" y="2530525"/>
            <a:ext cx="653859" cy="622726"/>
            <a:chOff x="1289" y="587"/>
            <a:chExt cx="668" cy="647"/>
          </a:xfrm>
        </p:grpSpPr>
        <p:sp>
          <p:nvSpPr>
            <p:cNvPr id="45"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46"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7"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8"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9"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0" name="Text Box 128"/>
          <p:cNvSpPr txBox="1">
            <a:spLocks noChangeArrowheads="1"/>
          </p:cNvSpPr>
          <p:nvPr/>
        </p:nvSpPr>
        <p:spPr bwMode="gray">
          <a:xfrm>
            <a:off x="79626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4</a:t>
            </a:r>
            <a:endParaRPr lang="en-US" sz="2400" dirty="0">
              <a:solidFill>
                <a:srgbClr val="000000"/>
              </a:solidFill>
              <a:latin typeface="Times New Roman" pitchFamily="18" charset="0"/>
              <a:cs typeface="Times New Roman" pitchFamily="18" charset="0"/>
            </a:endParaRPr>
          </a:p>
        </p:txBody>
      </p:sp>
      <p:sp>
        <p:nvSpPr>
          <p:cNvPr id="51" name="Text Box 129"/>
          <p:cNvSpPr txBox="1">
            <a:spLocks noChangeArrowheads="1"/>
          </p:cNvSpPr>
          <p:nvPr/>
        </p:nvSpPr>
        <p:spPr bwMode="gray">
          <a:xfrm>
            <a:off x="7245205" y="3228974"/>
            <a:ext cx="1660549"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1400" dirty="0" smtClean="0">
                <a:solidFill>
                  <a:srgbClr val="000000"/>
                </a:solidFill>
                <a:latin typeface="Times New Roman" pitchFamily="18" charset="0"/>
                <a:cs typeface="Times New Roman" pitchFamily="18" charset="0"/>
              </a:rPr>
              <a:t>Một số đề tài còn xin gia hạn thêm thời gian làm mất đi tính cấp thiết của đề tài. Điều này gây ảnh hưởng đến công tác nghiệm thu và tổng kết các hoạt động khoa học của Nhà trường</a:t>
            </a:r>
            <a:endParaRPr lang="en-US" sz="1400" dirty="0">
              <a:solidFill>
                <a:srgbClr val="000000"/>
              </a:solidFill>
              <a:latin typeface="Times New Roman" pitchFamily="18" charset="0"/>
              <a:cs typeface="Times New Roman" pitchFamily="18" charset="0"/>
            </a:endParaRPr>
          </a:p>
        </p:txBody>
      </p:sp>
      <p:grpSp>
        <p:nvGrpSpPr>
          <p:cNvPr id="52" name="Group 97"/>
          <p:cNvGrpSpPr>
            <a:grpSpLocks/>
          </p:cNvGrpSpPr>
          <p:nvPr/>
        </p:nvGrpSpPr>
        <p:grpSpPr bwMode="auto">
          <a:xfrm>
            <a:off x="3232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3383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2</a:t>
            </a:r>
            <a:endParaRPr lang="en-US" sz="2400" dirty="0">
              <a:solidFill>
                <a:srgbClr val="000000"/>
              </a:solidFill>
              <a:latin typeface="Times New Roman" pitchFamily="18" charset="0"/>
              <a:cs typeface="Times New Roman" pitchFamily="18" charset="0"/>
            </a:endParaRPr>
          </a:p>
        </p:txBody>
      </p:sp>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TỒN TẠI</a:t>
            </a:r>
            <a:endParaRPr lang="en-US" sz="2400" b="1"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103376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87" name="AutoShape 91"/>
          <p:cNvSpPr>
            <a:spLocks noChangeArrowheads="1"/>
          </p:cNvSpPr>
          <p:nvPr/>
        </p:nvSpPr>
        <p:spPr bwMode="gray">
          <a:xfrm>
            <a:off x="1454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8" name="AutoShape 92"/>
          <p:cNvSpPr>
            <a:spLocks noChangeArrowheads="1"/>
          </p:cNvSpPr>
          <p:nvPr/>
        </p:nvSpPr>
        <p:spPr bwMode="gray">
          <a:xfrm>
            <a:off x="1487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89" name="AutoShape 93"/>
          <p:cNvSpPr>
            <a:spLocks noChangeArrowheads="1"/>
          </p:cNvSpPr>
          <p:nvPr/>
        </p:nvSpPr>
        <p:spPr bwMode="gray">
          <a:xfrm>
            <a:off x="1504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1504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1943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399" name="Text Box 103"/>
          <p:cNvSpPr txBox="1">
            <a:spLocks noChangeArrowheads="1"/>
          </p:cNvSpPr>
          <p:nvPr/>
        </p:nvSpPr>
        <p:spPr bwMode="gray">
          <a:xfrm>
            <a:off x="2092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5</a:t>
            </a:r>
            <a:endParaRPr lang="en-US" sz="2400" dirty="0">
              <a:solidFill>
                <a:srgbClr val="000000"/>
              </a:solidFill>
              <a:latin typeface="Times New Roman" pitchFamily="18" charset="0"/>
              <a:cs typeface="Times New Roman" pitchFamily="18" charset="0"/>
            </a:endParaRPr>
          </a:p>
        </p:txBody>
      </p:sp>
      <p:sp>
        <p:nvSpPr>
          <p:cNvPr id="55400" name="Text Box 104"/>
          <p:cNvSpPr txBox="1">
            <a:spLocks noChangeArrowheads="1"/>
          </p:cNvSpPr>
          <p:nvPr/>
        </p:nvSpPr>
        <p:spPr bwMode="gray">
          <a:xfrm>
            <a:off x="1530205" y="3252787"/>
            <a:ext cx="166054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Mức độ quan tâm học sinh sinh viên đến hoạt động nghiên cứu khoa học chưa cao, số lượng tham gia ít</a:t>
            </a:r>
            <a:endParaRPr lang="en-US" sz="1400" dirty="0">
              <a:solidFill>
                <a:srgbClr val="000000"/>
              </a:solidFill>
              <a:latin typeface="Times New Roman" pitchFamily="18" charset="0"/>
              <a:cs typeface="Times New Roman" pitchFamily="18" charset="0"/>
            </a:endParaRPr>
          </a:p>
        </p:txBody>
      </p:sp>
      <p:sp>
        <p:nvSpPr>
          <p:cNvPr id="55414" name="AutoShape 118"/>
          <p:cNvSpPr>
            <a:spLocks noChangeArrowheads="1"/>
          </p:cNvSpPr>
          <p:nvPr/>
        </p:nvSpPr>
        <p:spPr bwMode="gray">
          <a:xfrm>
            <a:off x="61784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6211744" y="2841625"/>
            <a:ext cx="1693862"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6" name="AutoShape 120"/>
          <p:cNvSpPr>
            <a:spLocks noChangeArrowheads="1"/>
          </p:cNvSpPr>
          <p:nvPr/>
        </p:nvSpPr>
        <p:spPr bwMode="gray">
          <a:xfrm>
            <a:off x="6229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6229205" y="2863850"/>
            <a:ext cx="1670799"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6788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69720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7</a:t>
            </a:r>
            <a:endParaRPr lang="en-US" sz="2400" dirty="0">
              <a:solidFill>
                <a:srgbClr val="000000"/>
              </a:solidFill>
              <a:latin typeface="Times New Roman" pitchFamily="18" charset="0"/>
              <a:cs typeface="Times New Roman" pitchFamily="18" charset="0"/>
            </a:endParaRPr>
          </a:p>
        </p:txBody>
      </p:sp>
      <p:sp>
        <p:nvSpPr>
          <p:cNvPr id="55425" name="Text Box 129"/>
          <p:cNvSpPr txBox="1">
            <a:spLocks noChangeArrowheads="1"/>
          </p:cNvSpPr>
          <p:nvPr/>
        </p:nvSpPr>
        <p:spPr bwMode="gray">
          <a:xfrm>
            <a:off x="6254605" y="3252787"/>
            <a:ext cx="166054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1400" dirty="0" smtClean="0">
                <a:solidFill>
                  <a:srgbClr val="000000"/>
                </a:solidFill>
                <a:latin typeface="Times New Roman" pitchFamily="18" charset="0"/>
                <a:cs typeface="Times New Roman" pitchFamily="18" charset="0"/>
              </a:rPr>
              <a:t>Nguồn lực về hợp tác quốc tế chưa đầu tư xứng tầm với vị thế của Trường</a:t>
            </a:r>
            <a:endParaRPr lang="en-US" sz="1400" dirty="0">
              <a:solidFill>
                <a:srgbClr val="000000"/>
              </a:solidFill>
              <a:latin typeface="Times New Roman" pitchFamily="18" charset="0"/>
              <a:cs typeface="Times New Roman" pitchFamily="18" charset="0"/>
            </a:endParaRPr>
          </a:p>
        </p:txBody>
      </p:sp>
      <p:sp>
        <p:nvSpPr>
          <p:cNvPr id="55401" name="AutoShape 105"/>
          <p:cNvSpPr>
            <a:spLocks noChangeArrowheads="1"/>
          </p:cNvSpPr>
          <p:nvPr/>
        </p:nvSpPr>
        <p:spPr bwMode="gray">
          <a:xfrm>
            <a:off x="3816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3849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3867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3867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3892405" y="3252787"/>
            <a:ext cx="1660549"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400" dirty="0" smtClean="0">
                <a:solidFill>
                  <a:srgbClr val="000000"/>
                </a:solidFill>
                <a:latin typeface="Times New Roman" pitchFamily="18" charset="0"/>
                <a:cs typeface="Times New Roman" pitchFamily="18" charset="0"/>
              </a:rPr>
              <a:t>Do trường chỉ đào tạo các ngành kỹ thuật mà không đào tạo ngành như: Quản trị kinh doanh, Kế toán, ...nên chưa thu hút đối tác đầu tư như các trường đại học khác</a:t>
            </a:r>
            <a:endParaRPr lang="en-US" sz="1400" dirty="0">
              <a:solidFill>
                <a:srgbClr val="000000"/>
              </a:solidFill>
              <a:latin typeface="Times New Roman" pitchFamily="18" charset="0"/>
              <a:cs typeface="Times New Roman" pitchFamily="18" charset="0"/>
            </a:endParaRPr>
          </a:p>
        </p:txBody>
      </p:sp>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Nghiên cứu khoa học và quan hệ quốc tế</a:t>
            </a:r>
            <a:endParaRPr lang="en-US" sz="1800" dirty="0">
              <a:latin typeface="Times New Roman" pitchFamily="18" charset="0"/>
              <a:cs typeface="Times New Roman" pitchFamily="18" charset="0"/>
            </a:endParaRPr>
          </a:p>
        </p:txBody>
      </p:sp>
      <p:grpSp>
        <p:nvGrpSpPr>
          <p:cNvPr id="52" name="Group 97"/>
          <p:cNvGrpSpPr>
            <a:grpSpLocks/>
          </p:cNvGrpSpPr>
          <p:nvPr/>
        </p:nvGrpSpPr>
        <p:grpSpPr bwMode="auto">
          <a:xfrm>
            <a:off x="4375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4526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6</a:t>
            </a:r>
            <a:endParaRPr lang="en-US" sz="2400" dirty="0">
              <a:solidFill>
                <a:srgbClr val="000000"/>
              </a:solidFill>
              <a:latin typeface="Times New Roman" pitchFamily="18" charset="0"/>
              <a:cs typeface="Times New Roman" pitchFamily="18" charset="0"/>
            </a:endParaRPr>
          </a:p>
        </p:txBody>
      </p:sp>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TỒN TẠI</a:t>
            </a:r>
            <a:endParaRPr lang="en-US" sz="2400" b="1"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351430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380998" y="1295400"/>
            <a:ext cx="8382002"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1600" b="1" dirty="0" smtClean="0">
                <a:latin typeface="Times New Roman" pitchFamily="18" charset="0"/>
                <a:cs typeface="Times New Roman" pitchFamily="18" charset="0"/>
              </a:rPr>
              <a:t>Chưa được sự quan tâm đầu tư nguồn lực tài chính để phát triển cơ sơ sở vật chất theo định hướng của các chủ trương, chính sách của Đảng bộ và Chính quyền thành phố đối với Trường Cao đẳng Kỹ thuật Lý Tự Trọng thành phố Hồ Chí Minh.</a:t>
            </a:r>
            <a:endParaRPr lang="en-US" sz="1600" b="1" dirty="0" smtClean="0">
              <a:latin typeface="Times New Roman" pitchFamily="18" charset="0"/>
              <a:cs typeface="Times New Roman" pitchFamily="18" charset="0"/>
            </a:endParaRPr>
          </a:p>
          <a:p>
            <a:pPr algn="just"/>
            <a:r>
              <a:rPr lang="vi-VN" sz="1600" b="1" dirty="0" smtClean="0">
                <a:latin typeface="Times New Roman" pitchFamily="18" charset="0"/>
                <a:cs typeface="Times New Roman" pitchFamily="18" charset="0"/>
              </a:rPr>
              <a:t>Dù được cải tạo nâng cấp nhưng hệ thống phòng học, phòng thí nghiệm chưa được hiện đại hóa. Hệ thống phòng học chưa phù hợp nên chưa đáp ứng đầy đủ nhu cầu đào tạo theo hệ tín chỉ. Dù đã cố gắng nhưng đến nay trường chưa có đủ các hệ thống phòng học thực hành cho một số ngành học, như ở khoa Cơ khí chưa có các phòng thí nghiệm đo lường chính xác, khoa Điện - Điện tử chưa có phòng đo lường kỹ thuật, v.v...</a:t>
            </a:r>
            <a:endParaRPr lang="en-US" sz="1600" b="1" dirty="0" smtClean="0">
              <a:latin typeface="Times New Roman" pitchFamily="18" charset="0"/>
              <a:cs typeface="Times New Roman" pitchFamily="18" charset="0"/>
            </a:endParaRPr>
          </a:p>
          <a:p>
            <a:pPr algn="just"/>
            <a:r>
              <a:rPr lang="vi-VN" sz="1600" b="1" dirty="0" smtClean="0">
                <a:latin typeface="Times New Roman" pitchFamily="18" charset="0"/>
                <a:cs typeface="Times New Roman" pitchFamily="18" charset="0"/>
              </a:rPr>
              <a:t>Diện tích sàn sử dụng phòng học, phòng thí nghiệm, phòng thực hành, xưởng thực tập tính bình quân trên đầu học sinh sinh viên năm học 2011 - 2012  là 1,73m² năm học 2012 - 2013 là 1,94m²) đối với trường đào tạo chuyên ngành kỹ thuật là rất thấp. Trên 80% diện tích các xưởng thực tập chưa đủ rộng, chưa đảm bảo sự thông thoáng và an toàn lao động.</a:t>
            </a:r>
            <a:endParaRPr lang="en-US" sz="1600" b="1" dirty="0" smtClean="0">
              <a:latin typeface="Times New Roman" pitchFamily="18" charset="0"/>
              <a:cs typeface="Times New Roman" pitchFamily="18" charset="0"/>
            </a:endParaRPr>
          </a:p>
          <a:p>
            <a:pPr algn="just"/>
            <a:r>
              <a:rPr lang="vi-VN" sz="1600" b="1" dirty="0" smtClean="0">
                <a:latin typeface="Times New Roman" pitchFamily="18" charset="0"/>
                <a:cs typeface="Times New Roman" pitchFamily="18" charset="0"/>
              </a:rPr>
              <a:t>Còn thiếu phòng học, phòng thí nghiệm, phòng thực hành, xưởng thực tập. Trên 85% diện tích nhà xưởng, lớp học và phòng làm việc được xây dựng từ năm 1965. Do vậy quy mô và diện tích sử dụng phòng thí nghiệm, chưa đáp ứng nhu cầu dạy và học của trường chuyên đào tạo về kỹ thuật. Trang thiết bị đồ dùng dạy học còn thiếu và chưa đồng bộ.</a:t>
            </a:r>
            <a:endParaRPr lang="en-US" sz="1600" b="1"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sở</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vật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chất</a:t>
            </a:r>
            <a:endParaRPr lang="en-US" sz="1800" dirty="0">
              <a:latin typeface="Times New Roman" pitchFamily="18" charset="0"/>
              <a:cs typeface="Times New Roman" pitchFamily="18" charset="0"/>
            </a:endParaRPr>
          </a:p>
        </p:txBody>
      </p:sp>
      <p:pic>
        <p:nvPicPr>
          <p:cNvPr id="60417" name="Picture 1" descr="C:\Documents and Settings\Admin\My Documents\My Pictures\co so vat cha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5638800"/>
            <a:ext cx="1457325" cy="1144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450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380998" y="1371600"/>
            <a:ext cx="8153402"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1800" b="1" dirty="0" smtClean="0">
                <a:latin typeface="Times New Roman" pitchFamily="18" charset="0"/>
                <a:cs typeface="Times New Roman" pitchFamily="18" charset="0"/>
              </a:rPr>
              <a:t>Hiện tại thư viện chưa áp dụng các phần mềm vào công tác nghiệp vụ thư viện, thư viện chỉ sử dụng Excel để quản lý là chủ yếu </a:t>
            </a:r>
            <a:endParaRPr lang="en-US" sz="1800" b="1" dirty="0" smtClean="0">
              <a:latin typeface="Times New Roman" pitchFamily="18" charset="0"/>
              <a:cs typeface="Times New Roman" pitchFamily="18" charset="0"/>
            </a:endParaRPr>
          </a:p>
          <a:p>
            <a:pPr algn="just"/>
            <a:r>
              <a:rPr lang="vi-VN" sz="1800" b="1" dirty="0" smtClean="0">
                <a:latin typeface="Times New Roman" pitchFamily="18" charset="0"/>
                <a:cs typeface="Times New Roman" pitchFamily="18" charset="0"/>
              </a:rPr>
              <a:t>Thư viện chưa trang bị phần mềm quản lý tài liệu. Nhân sự còn hạn chế về số lượng lẫn chuyên môn.</a:t>
            </a:r>
            <a:endParaRPr lang="en-US" sz="1800" b="1" dirty="0" smtClean="0">
              <a:latin typeface="Times New Roman" pitchFamily="18" charset="0"/>
              <a:cs typeface="Times New Roman" pitchFamily="18" charset="0"/>
            </a:endParaRPr>
          </a:p>
          <a:p>
            <a:pPr algn="just"/>
            <a:r>
              <a:rPr lang="vi-VN" sz="1800" b="1" dirty="0" smtClean="0">
                <a:latin typeface="Times New Roman" pitchFamily="18" charset="0"/>
                <a:cs typeface="Times New Roman" pitchFamily="18" charset="0"/>
              </a:rPr>
              <a:t>Hình thức phục vụ của thư viện đối với học sinh sinh viên còn tồn tại dạng kho đóng, gây khó khăn cho bạn đọc trong việc tìm kiếm và tra cứu tài liệu. </a:t>
            </a:r>
            <a:endParaRPr lang="en-US" sz="1800" b="1" dirty="0" smtClean="0">
              <a:latin typeface="Times New Roman" pitchFamily="18" charset="0"/>
              <a:cs typeface="Times New Roman" pitchFamily="18" charset="0"/>
            </a:endParaRPr>
          </a:p>
          <a:p>
            <a:pPr algn="just"/>
            <a:r>
              <a:rPr lang="vi-VN" sz="1800" b="1" dirty="0" smtClean="0">
                <a:latin typeface="Times New Roman" pitchFamily="18" charset="0"/>
                <a:cs typeface="Times New Roman" pitchFamily="18" charset="0"/>
              </a:rPr>
              <a:t>Thư viện chưa có hệ thống quản lý cơ sở dữ liệu điện tử và tra cứu tài liệu mua qua mạng LAN và Internet. Chưa đăng ký làm thành viên của liên thư viện.</a:t>
            </a:r>
            <a:endParaRPr lang="en-US" sz="1800" b="1" dirty="0" smtClean="0">
              <a:latin typeface="Times New Roman" pitchFamily="18" charset="0"/>
              <a:cs typeface="Times New Roman" pitchFamily="18" charset="0"/>
            </a:endParaRPr>
          </a:p>
          <a:p>
            <a:pPr algn="just"/>
            <a:r>
              <a:rPr lang="vi-VN" sz="1800" b="1" dirty="0" smtClean="0">
                <a:latin typeface="Times New Roman" pitchFamily="18" charset="0"/>
                <a:cs typeface="Times New Roman" pitchFamily="18" charset="0"/>
              </a:rPr>
              <a:t>Kinh phí nhà trường đầu tư hàng năm cho việc bổ sung tài liệu, giáo trình còn ít. Đặc biệt là các nguồn tài liệu nước ngoài, tài liệu điện tử.</a:t>
            </a:r>
            <a:endParaRPr lang="en-US" sz="1800" b="1" dirty="0" smtClean="0">
              <a:latin typeface="Times New Roman" pitchFamily="18" charset="0"/>
              <a:cs typeface="Times New Roman" pitchFamily="18" charset="0"/>
            </a:endParaRPr>
          </a:p>
          <a:p>
            <a:pPr algn="just"/>
            <a:r>
              <a:rPr lang="vi-VN" sz="1800" b="1" dirty="0" smtClean="0">
                <a:latin typeface="Times New Roman" pitchFamily="18" charset="0"/>
                <a:cs typeface="Times New Roman" pitchFamily="18" charset="0"/>
              </a:rPr>
              <a:t>Thư viện của Trường chưa tương xứng và chưa đáp ứng được yêu cầu đào tạo và nghiên cứu khoa học của cán bộ, giảng viên và sinh viên.</a:t>
            </a:r>
            <a:endParaRPr lang="en-US" sz="1800" b="1"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latin typeface="Times New Roman" pitchFamily="18" charset="0"/>
                <a:cs typeface="Times New Roman" pitchFamily="18" charset="0"/>
              </a:rPr>
              <a:t>Về </a:t>
            </a:r>
            <a:r>
              <a:rPr lang="en-US" sz="3200" dirty="0" err="1" smtClean="0">
                <a:latin typeface="Times New Roman" pitchFamily="18" charset="0"/>
                <a:cs typeface="Times New Roman" pitchFamily="18" charset="0"/>
              </a:rPr>
              <a:t>thư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viện</a:t>
            </a:r>
            <a:endParaRPr lang="en-US" sz="1800" dirty="0">
              <a:latin typeface="Times New Roman" pitchFamily="18" charset="0"/>
              <a:cs typeface="Times New Roman" pitchFamily="18" charset="0"/>
            </a:endParaRPr>
          </a:p>
        </p:txBody>
      </p:sp>
      <p:pic>
        <p:nvPicPr>
          <p:cNvPr id="59394" name="Picture 2" descr="http://lhu.edu.vn/Data/News/318/images/ThuVien2_flpsj.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5308600"/>
            <a:ext cx="2133600" cy="142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0100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ĐỊNH HƯỚNG CHIẾN LƯỢC PHÁT TRIỂN NHÀ TRƯỜNG VÀ TẦM NHÌN ĐẾN NĂM 2020</a:t>
            </a:r>
            <a:endParaRPr lang="en-US" sz="1200" dirty="0">
              <a:latin typeface="Times New Roman" pitchFamily="18" charset="0"/>
              <a:cs typeface="Times New Roman" pitchFamily="18" charset="0"/>
            </a:endParaRPr>
          </a:p>
        </p:txBody>
      </p:sp>
      <p:sp>
        <p:nvSpPr>
          <p:cNvPr id="84" name="AutoShape 3"/>
          <p:cNvSpPr>
            <a:spLocks noChangeArrowheads="1"/>
          </p:cNvSpPr>
          <p:nvPr/>
        </p:nvSpPr>
        <p:spPr bwMode="gray">
          <a:xfrm>
            <a:off x="6172200" y="2438400"/>
            <a:ext cx="2819400" cy="2895600"/>
          </a:xfrm>
          <a:prstGeom prst="chevron">
            <a:avLst>
              <a:gd name="adj" fmla="val 16468"/>
            </a:avLst>
          </a:prstGeom>
          <a:gradFill rotWithShape="1">
            <a:gsLst>
              <a:gs pos="0">
                <a:schemeClr val="accent2"/>
              </a:gs>
              <a:gs pos="100000">
                <a:schemeClr val="accent2">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endParaRPr lang="en-US"/>
          </a:p>
        </p:txBody>
      </p:sp>
      <p:sp>
        <p:nvSpPr>
          <p:cNvPr id="85" name="AutoShape 4"/>
          <p:cNvSpPr>
            <a:spLocks noChangeArrowheads="1"/>
          </p:cNvSpPr>
          <p:nvPr/>
        </p:nvSpPr>
        <p:spPr bwMode="gray">
          <a:xfrm>
            <a:off x="3200400" y="2438400"/>
            <a:ext cx="3505200" cy="2895600"/>
          </a:xfrm>
          <a:prstGeom prst="chevron">
            <a:avLst>
              <a:gd name="adj" fmla="val 17842"/>
            </a:avLst>
          </a:prstGeom>
          <a:gradFill rotWithShape="1">
            <a:gsLst>
              <a:gs pos="0">
                <a:schemeClr val="hlink"/>
              </a:gs>
              <a:gs pos="100000">
                <a:schemeClr val="hlink">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6" name="AutoShape 5"/>
          <p:cNvSpPr>
            <a:spLocks noChangeArrowheads="1"/>
          </p:cNvSpPr>
          <p:nvPr/>
        </p:nvSpPr>
        <p:spPr bwMode="gray">
          <a:xfrm>
            <a:off x="304800" y="2438400"/>
            <a:ext cx="3429000" cy="2895600"/>
          </a:xfrm>
          <a:prstGeom prst="chevron">
            <a:avLst>
              <a:gd name="adj" fmla="val 17842"/>
            </a:avLst>
          </a:prstGeom>
          <a:gradFill rotWithShape="1">
            <a:gsLst>
              <a:gs pos="0">
                <a:schemeClr val="accent1"/>
              </a:gs>
              <a:gs pos="100000">
                <a:schemeClr val="accent1">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7" name="AutoShape 6"/>
          <p:cNvSpPr>
            <a:spLocks noChangeArrowheads="1"/>
          </p:cNvSpPr>
          <p:nvPr/>
        </p:nvSpPr>
        <p:spPr bwMode="gray">
          <a:xfrm>
            <a:off x="838200" y="1600200"/>
            <a:ext cx="2057400" cy="574675"/>
          </a:xfrm>
          <a:prstGeom prst="roundRect">
            <a:avLst>
              <a:gd name="adj" fmla="val 50000"/>
            </a:avLst>
          </a:prstGeom>
          <a:gradFill rotWithShape="1">
            <a:gsLst>
              <a:gs pos="0">
                <a:schemeClr val="accent1"/>
              </a:gs>
              <a:gs pos="100000">
                <a:schemeClr val="accent1">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r>
              <a:rPr lang="en-US" sz="2000" b="1" dirty="0" err="1" smtClean="0">
                <a:latin typeface="Times New Roman" pitchFamily="18" charset="0"/>
                <a:cs typeface="Times New Roman" pitchFamily="18" charset="0"/>
              </a:rPr>
              <a:t>Tầm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nhìn</a:t>
            </a:r>
            <a:endParaRPr lang="en-US" sz="2000" b="1" dirty="0">
              <a:latin typeface="Times New Roman" pitchFamily="18" charset="0"/>
              <a:cs typeface="Times New Roman" pitchFamily="18" charset="0"/>
            </a:endParaRPr>
          </a:p>
        </p:txBody>
      </p:sp>
      <p:sp>
        <p:nvSpPr>
          <p:cNvPr id="88" name="AutoShape 7"/>
          <p:cNvSpPr>
            <a:spLocks noChangeArrowheads="1"/>
          </p:cNvSpPr>
          <p:nvPr/>
        </p:nvSpPr>
        <p:spPr bwMode="gray">
          <a:xfrm>
            <a:off x="3657600" y="1600200"/>
            <a:ext cx="2057400" cy="5746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en-US" sz="2000" b="1" dirty="0" err="1" smtClean="0">
                <a:latin typeface="Times New Roman" pitchFamily="18" charset="0"/>
                <a:cs typeface="Times New Roman" pitchFamily="18" charset="0"/>
              </a:rPr>
              <a:t>Sứ</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mệnh</a:t>
            </a:r>
            <a:endParaRPr lang="en-US" sz="2000" b="1" dirty="0">
              <a:latin typeface="Times New Roman" pitchFamily="18" charset="0"/>
              <a:cs typeface="Times New Roman" pitchFamily="18" charset="0"/>
            </a:endParaRPr>
          </a:p>
        </p:txBody>
      </p:sp>
      <p:sp>
        <p:nvSpPr>
          <p:cNvPr id="89" name="AutoShape 8"/>
          <p:cNvSpPr>
            <a:spLocks noChangeArrowheads="1"/>
          </p:cNvSpPr>
          <p:nvPr/>
        </p:nvSpPr>
        <p:spPr bwMode="gray">
          <a:xfrm>
            <a:off x="6324600" y="1600200"/>
            <a:ext cx="2057400" cy="574675"/>
          </a:xfrm>
          <a:prstGeom prst="roundRect">
            <a:avLst>
              <a:gd name="adj" fmla="val 50000"/>
            </a:avLst>
          </a:prstGeom>
          <a:gradFill rotWithShape="1">
            <a:gsLst>
              <a:gs pos="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vi-VN" sz="1400" b="1" dirty="0" smtClean="0">
                <a:latin typeface="Times New Roman" pitchFamily="18" charset="0"/>
                <a:cs typeface="Times New Roman" pitchFamily="18" charset="0"/>
              </a:rPr>
              <a:t>Các giá trị cốt lõi, </a:t>
            </a:r>
            <a:endParaRPr lang="en-US" sz="1400" b="1" dirty="0" smtClean="0">
              <a:latin typeface="Times New Roman" pitchFamily="18" charset="0"/>
              <a:cs typeface="Times New Roman" pitchFamily="18" charset="0"/>
            </a:endParaRPr>
          </a:p>
          <a:p>
            <a:pPr algn="ctr"/>
            <a:r>
              <a:rPr lang="vi-VN" sz="1400" b="1" dirty="0" smtClean="0">
                <a:latin typeface="Times New Roman" pitchFamily="18" charset="0"/>
                <a:cs typeface="Times New Roman" pitchFamily="18" charset="0"/>
              </a:rPr>
              <a:t>truyền thống của trường</a:t>
            </a:r>
            <a:endParaRPr lang="en-US" sz="1400" b="1" dirty="0">
              <a:latin typeface="Times New Roman" pitchFamily="18" charset="0"/>
              <a:cs typeface="Times New Roman" pitchFamily="18" charset="0"/>
            </a:endParaRPr>
          </a:p>
        </p:txBody>
      </p:sp>
      <p:sp>
        <p:nvSpPr>
          <p:cNvPr id="2" name="TextBox 1"/>
          <p:cNvSpPr txBox="1"/>
          <p:nvPr/>
        </p:nvSpPr>
        <p:spPr>
          <a:xfrm>
            <a:off x="609600" y="2514600"/>
            <a:ext cx="2743200" cy="2492990"/>
          </a:xfrm>
          <a:prstGeom prst="rect">
            <a:avLst/>
          </a:prstGeom>
          <a:noFill/>
        </p:spPr>
        <p:txBody>
          <a:bodyPr wrap="square" rtlCol="0">
            <a:spAutoFit/>
          </a:bodyPr>
          <a:lstStyle/>
          <a:p>
            <a:pPr marL="171450" indent="-171450" algn="just">
              <a:buFontTx/>
              <a:buChar char="-"/>
            </a:pPr>
            <a:r>
              <a:rPr lang="en-US" sz="1200" dirty="0" smtClean="0">
                <a:latin typeface="Times New Roman" pitchFamily="18" charset="0"/>
                <a:cs typeface="Times New Roman" pitchFamily="18" charset="0"/>
              </a:rPr>
              <a:t>L</a:t>
            </a:r>
            <a:r>
              <a:rPr lang="vi-VN" sz="1200" dirty="0" smtClean="0">
                <a:latin typeface="Times New Roman" pitchFamily="18" charset="0"/>
                <a:cs typeface="Times New Roman" pitchFamily="18" charset="0"/>
              </a:rPr>
              <a:t>à trường Đại học trọng điểm của thành phố Hồ Chí Minh và trở thành cơ sở giáo dục đào tạo đa cấp, đa ngành theo hướng tiên tiến, hiện đại, có vị trí xứng đáng trong ngành giáo dục Đại học Việt Nam và khu vực</a:t>
            </a:r>
            <a:endParaRPr lang="en-US" sz="1200" dirty="0" smtClean="0">
              <a:latin typeface="Times New Roman" pitchFamily="18" charset="0"/>
              <a:cs typeface="Times New Roman" pitchFamily="18" charset="0"/>
            </a:endParaRPr>
          </a:p>
          <a:p>
            <a:pPr marL="171450" indent="-171450" algn="just">
              <a:buFontTx/>
              <a:buChar char="-"/>
            </a:pPr>
            <a:r>
              <a:rPr lang="vi-VN" sz="1200" dirty="0" smtClean="0">
                <a:latin typeface="Times New Roman" pitchFamily="18" charset="0"/>
                <a:cs typeface="Times New Roman" pitchFamily="18" charset="0"/>
              </a:rPr>
              <a:t>Đến năm 2020, Trường sẽ trở thành trường </a:t>
            </a:r>
            <a:r>
              <a:rPr lang="en-US" sz="1200" dirty="0" smtClean="0">
                <a:latin typeface="Times New Roman" pitchFamily="18" charset="0"/>
                <a:cs typeface="Times New Roman" pitchFamily="18" charset="0"/>
              </a:rPr>
              <a:t>CĐ </a:t>
            </a:r>
            <a:r>
              <a:rPr lang="vi-VN" sz="1200" dirty="0" smtClean="0">
                <a:latin typeface="Times New Roman" pitchFamily="18" charset="0"/>
                <a:cs typeface="Times New Roman" pitchFamily="18" charset="0"/>
              </a:rPr>
              <a:t>trọng điểm chất lượng cao của ngành giáo dục nghề nghiệp </a:t>
            </a:r>
            <a:r>
              <a:rPr lang="en-US" sz="1200" dirty="0" smtClean="0">
                <a:latin typeface="Times New Roman" pitchFamily="18" charset="0"/>
                <a:cs typeface="Times New Roman" pitchFamily="18" charset="0"/>
              </a:rPr>
              <a:t>Tp. HCM</a:t>
            </a:r>
            <a:r>
              <a:rPr lang="vi-VN" sz="1200" dirty="0" smtClean="0">
                <a:latin typeface="Times New Roman" pitchFamily="18" charset="0"/>
                <a:cs typeface="Times New Roman" pitchFamily="18" charset="0"/>
              </a:rPr>
              <a:t> về đào tạo kỹ thuật, có uy tín ngang tầm với các cơ sở đào tạo cao đẳng, đại học của quốc gia và khu vực ASEAN </a:t>
            </a:r>
            <a:endParaRPr lang="en-US" sz="1200" dirty="0">
              <a:latin typeface="Times New Roman" pitchFamily="18" charset="0"/>
              <a:cs typeface="Times New Roman" pitchFamily="18" charset="0"/>
            </a:endParaRPr>
          </a:p>
        </p:txBody>
      </p:sp>
      <p:sp>
        <p:nvSpPr>
          <p:cNvPr id="91" name="TextBox 90"/>
          <p:cNvSpPr txBox="1"/>
          <p:nvPr/>
        </p:nvSpPr>
        <p:spPr>
          <a:xfrm>
            <a:off x="3602830" y="2503944"/>
            <a:ext cx="2569369" cy="2308324"/>
          </a:xfrm>
          <a:prstGeom prst="rect">
            <a:avLst/>
          </a:prstGeom>
          <a:noFill/>
        </p:spPr>
        <p:txBody>
          <a:bodyPr wrap="square" rtlCol="0">
            <a:spAutoFit/>
          </a:bodyPr>
          <a:lstStyle/>
          <a:p>
            <a:pPr marL="171450" indent="-171450" algn="just">
              <a:buFontTx/>
              <a:buChar char="-"/>
            </a:pPr>
            <a:r>
              <a:rPr lang="vi-VN" sz="1200" dirty="0" smtClean="0">
                <a:latin typeface="Times New Roman" pitchFamily="18" charset="0"/>
                <a:cs typeface="Times New Roman" pitchFamily="18" charset="0"/>
              </a:rPr>
              <a:t>Là nơi chuyên đào tạo nguồn nhân lực kỹ thuật có uy tín và chất lượng cao đáp ứng nhu cầu của xã hội, của doanh nghiệp và góp phần phục vụ quá trình công nghiệp hóa, hiện đại hóa của thành phố Hồ Chí Minh và cả nước.</a:t>
            </a:r>
            <a:endParaRPr lang="en-US" sz="1200" dirty="0" smtClean="0">
              <a:latin typeface="Times New Roman" pitchFamily="18" charset="0"/>
              <a:cs typeface="Times New Roman" pitchFamily="18" charset="0"/>
            </a:endParaRPr>
          </a:p>
          <a:p>
            <a:pPr marL="171450" indent="-171450" algn="just">
              <a:buFontTx/>
              <a:buChar char="-"/>
            </a:pPr>
            <a:r>
              <a:rPr lang="vi-VN" sz="1200" dirty="0" smtClean="0">
                <a:latin typeface="Times New Roman" pitchFamily="18" charset="0"/>
                <a:cs typeface="Times New Roman" pitchFamily="18" charset="0"/>
              </a:rPr>
              <a:t>Là nơi kết hợp đào tạo với thực hiện nghiên cứu và chuyển giao các kết quả nghiên cứu khoa học về lĩnh vực đào tạo nghề nghiệp và công nghệ kỹ thuật cao cho xã hội.</a:t>
            </a:r>
            <a:endParaRPr lang="en-US" sz="1200" dirty="0">
              <a:latin typeface="Times New Roman" pitchFamily="18" charset="0"/>
              <a:cs typeface="Times New Roman" pitchFamily="18" charset="0"/>
            </a:endParaRPr>
          </a:p>
        </p:txBody>
      </p:sp>
      <p:sp>
        <p:nvSpPr>
          <p:cNvPr id="92" name="TextBox 91"/>
          <p:cNvSpPr txBox="1"/>
          <p:nvPr/>
        </p:nvSpPr>
        <p:spPr>
          <a:xfrm>
            <a:off x="6476999" y="2606933"/>
            <a:ext cx="2209801" cy="646331"/>
          </a:xfrm>
          <a:prstGeom prst="rect">
            <a:avLst/>
          </a:prstGeom>
          <a:noFill/>
        </p:spPr>
        <p:txBody>
          <a:bodyPr wrap="square" rtlCol="0">
            <a:spAutoFit/>
          </a:bodyPr>
          <a:lstStyle/>
          <a:p>
            <a:pPr algn="just"/>
            <a:r>
              <a:rPr lang="vi-VN" dirty="0" smtClean="0">
                <a:latin typeface="Times New Roman" pitchFamily="18" charset="0"/>
                <a:cs typeface="Times New Roman" pitchFamily="18" charset="0"/>
              </a:rPr>
              <a:t>“Tri thức - sáng tạo - phát triển - bền vững”</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403518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288732"/>
            <a:ext cx="8763000" cy="5416868"/>
          </a:xfrm>
          <a:prstGeom prst="rect">
            <a:avLst/>
          </a:prstGeom>
        </p:spPr>
        <p:txBody>
          <a:bodyPr wrap="square">
            <a:spAutoFit/>
          </a:bodyPr>
          <a:lstStyle/>
          <a:p>
            <a:pPr marL="342900" indent="-342900" algn="just">
              <a:spcAft>
                <a:spcPts val="600"/>
              </a:spcAft>
              <a:buFont typeface="+mj-lt"/>
              <a:buAutoNum type="arabicPeriod"/>
            </a:pPr>
            <a:r>
              <a:rPr lang="en-US" b="1" dirty="0" smtClean="0">
                <a:latin typeface="Times New Roman" pitchFamily="18" charset="0"/>
                <a:cs typeface="Times New Roman" pitchFamily="18" charset="0"/>
              </a:rPr>
              <a:t>T</a:t>
            </a:r>
            <a:r>
              <a:rPr lang="vi-VN" b="1" dirty="0" smtClean="0">
                <a:latin typeface="Times New Roman" pitchFamily="18" charset="0"/>
                <a:cs typeface="Times New Roman" pitchFamily="18" charset="0"/>
              </a:rPr>
              <a:t>ăng cường sự lãnh đạo của Đảng, sự quản lý của Ban Giám hiệu đối với đổi mới giáo dục và đào tạo trong nhà trường</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Đ</a:t>
            </a:r>
            <a:r>
              <a:rPr lang="vi-VN" b="1" dirty="0" smtClean="0">
                <a:latin typeface="Times New Roman" pitchFamily="18" charset="0"/>
                <a:cs typeface="Times New Roman" pitchFamily="18" charset="0"/>
              </a:rPr>
              <a:t>ổi mới mạnh mẽ và đồng bộ các yếu tố cơ bản của giáo dục, đào tạo theo hướng coi trọng phát triển phẩm chất và năng lực của người học</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Đ</a:t>
            </a:r>
            <a:r>
              <a:rPr lang="vi-VN" b="1" dirty="0" smtClean="0">
                <a:latin typeface="Times New Roman" pitchFamily="18" charset="0"/>
                <a:cs typeface="Times New Roman" pitchFamily="18" charset="0"/>
              </a:rPr>
              <a:t>ổi mới căn bản hình thức và phương pháp thi, kiểm tra và đánh giá kết quả giáo dục, đào tạo trong nhà trường</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Đ</a:t>
            </a:r>
            <a:r>
              <a:rPr lang="vi-VN" b="1" dirty="0" smtClean="0">
                <a:latin typeface="Times New Roman" pitchFamily="18" charset="0"/>
                <a:cs typeface="Times New Roman" pitchFamily="18" charset="0"/>
              </a:rPr>
              <a:t>ổi mới căn bản công tác quản lý giáo dục và đào tạo, bảo đảm dân chủ, thống nhất nhằm tăng quyền tự chủ và trách nhiệm xã hội của các cơ sở giáo dục, đào tạo và coi trọng quản lý chất lượng</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P</a:t>
            </a:r>
            <a:r>
              <a:rPr lang="vi-VN" b="1" dirty="0" smtClean="0">
                <a:latin typeface="Times New Roman" pitchFamily="18" charset="0"/>
                <a:cs typeface="Times New Roman" pitchFamily="18" charset="0"/>
              </a:rPr>
              <a:t>hát triển đội ngũ cán bộ quản lý và giảng viên theo tiêu chuẩn của trường cao đẳng tiên tiến, định hướng đổi mới Nhà trường và hội nhập quốc tế</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err="1" smtClean="0">
                <a:latin typeface="Times New Roman" pitchFamily="18" charset="0"/>
                <a:cs typeface="Times New Roman" pitchFamily="18" charset="0"/>
              </a:rPr>
              <a:t>Đổ</a:t>
            </a:r>
            <a:r>
              <a:rPr lang="vi-VN" b="1" dirty="0" smtClean="0">
                <a:latin typeface="Times New Roman" pitchFamily="18" charset="0"/>
                <a:cs typeface="Times New Roman" pitchFamily="18" charset="0"/>
              </a:rPr>
              <a:t>i mới chính sách, cơ chế tài chính, huy động sự tham gia đóng góp của toàn xã hội nhằm nâng cao hiệu quả đầu tư để phát triển nhà trường </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N</a:t>
            </a:r>
            <a:r>
              <a:rPr lang="vi-VN" b="1" dirty="0" smtClean="0">
                <a:latin typeface="Times New Roman" pitchFamily="18" charset="0"/>
                <a:cs typeface="Times New Roman" pitchFamily="18" charset="0"/>
              </a:rPr>
              <a:t>âng cao hiệu quả nghiên cứu và ứng dụng khoa học, công nghệ, đặc biệt là khoa học giáo dục và khoa học quản lý trong Nhà trường</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C</a:t>
            </a:r>
            <a:r>
              <a:rPr lang="vi-VN" b="1" dirty="0" smtClean="0">
                <a:latin typeface="Times New Roman" pitchFamily="18" charset="0"/>
                <a:cs typeface="Times New Roman" pitchFamily="18" charset="0"/>
              </a:rPr>
              <a:t>hủ động hội nhập và nâng cao hiệu quả hợp tác quốc tế trong giáo dục và đào tạo</a:t>
            </a:r>
            <a:endParaRPr lang="en-US" b="1"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b="1" dirty="0" smtClean="0">
                <a:latin typeface="Times New Roman" pitchFamily="18" charset="0"/>
                <a:cs typeface="Times New Roman" pitchFamily="18" charset="0"/>
              </a:rPr>
              <a:t>P</a:t>
            </a:r>
            <a:r>
              <a:rPr lang="vi-VN" b="1" dirty="0" smtClean="0">
                <a:latin typeface="Times New Roman" pitchFamily="18" charset="0"/>
                <a:cs typeface="Times New Roman" pitchFamily="18" charset="0"/>
              </a:rPr>
              <a:t>hát triển cơ sở vật chất trường</a:t>
            </a:r>
            <a:endParaRPr lang="en-US"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8217730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3"/>
          <p:cNvSpPr>
            <a:spLocks noChangeArrowheads="1"/>
          </p:cNvSpPr>
          <p:nvPr/>
        </p:nvSpPr>
        <p:spPr bwMode="invGray">
          <a:xfrm rot="5400000">
            <a:off x="3619498" y="-2705099"/>
            <a:ext cx="1981200" cy="9220202"/>
          </a:xfrm>
          <a:prstGeom prst="rightArrow">
            <a:avLst>
              <a:gd name="adj1" fmla="val 79306"/>
              <a:gd name="adj2" fmla="val 30646"/>
            </a:avLst>
          </a:prstGeom>
          <a:gradFill rotWithShape="1">
            <a:gsLst>
              <a:gs pos="0">
                <a:srgbClr val="0F2145"/>
              </a:gs>
              <a:gs pos="100000">
                <a:srgbClr val="7E8CAC"/>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400" dirty="0" smtClean="0">
                <a:latin typeface="Times New Roman" pitchFamily="18" charset="0"/>
                <a:cs typeface="Times New Roman" pitchFamily="18" charset="0"/>
              </a:rPr>
              <a:t>Nhiệm vụ và giải pháp chiến lược phát triển trường năm 2015 và tầm nhìn đến 2020</a:t>
            </a:r>
            <a:endParaRPr lang="en-US" sz="1400" dirty="0">
              <a:latin typeface="Times New Roman" pitchFamily="18" charset="0"/>
              <a:cs typeface="Times New Roman" pitchFamily="18" charset="0"/>
            </a:endParaRPr>
          </a:p>
        </p:txBody>
      </p:sp>
      <p:sp>
        <p:nvSpPr>
          <p:cNvPr id="3" name="Rectangle 2"/>
          <p:cNvSpPr/>
          <p:nvPr/>
        </p:nvSpPr>
        <p:spPr>
          <a:xfrm>
            <a:off x="914400" y="1362670"/>
            <a:ext cx="7315200" cy="923330"/>
          </a:xfrm>
          <a:prstGeom prst="rect">
            <a:avLst/>
          </a:prstGeom>
        </p:spPr>
        <p:txBody>
          <a:bodyPr wrap="square">
            <a:spAutoFit/>
          </a:bodyPr>
          <a:lstStyle/>
          <a:p>
            <a:pPr marL="285750" indent="-285750" algn="just">
              <a:buFont typeface="Wingdings" pitchFamily="2" charset="2"/>
              <a:buChar char="v"/>
            </a:pPr>
            <a:r>
              <a:rPr lang="en-US" b="1" dirty="0" smtClean="0">
                <a:solidFill>
                  <a:srgbClr val="FFC000"/>
                </a:solidFill>
                <a:latin typeface="Times New Roman" pitchFamily="18" charset="0"/>
                <a:cs typeface="Times New Roman" pitchFamily="18" charset="0"/>
              </a:rPr>
              <a:t>T</a:t>
            </a:r>
            <a:r>
              <a:rPr lang="vi-VN" b="1" dirty="0" smtClean="0">
                <a:solidFill>
                  <a:srgbClr val="FFC000"/>
                </a:solidFill>
                <a:latin typeface="Times New Roman" pitchFamily="18" charset="0"/>
                <a:cs typeface="Times New Roman" pitchFamily="18" charset="0"/>
              </a:rPr>
              <a:t>ăng cường sự lãnh đạo của Đảng, sự quản lý của Ban Giám hiệu đối với đổi mới giáo dục và đào tạo trong nhà trường</a:t>
            </a:r>
            <a:endParaRPr lang="en-US" b="1" dirty="0" smtClean="0">
              <a:solidFill>
                <a:srgbClr val="FFC000"/>
              </a:solidFill>
              <a:latin typeface="Times New Roman" pitchFamily="18" charset="0"/>
              <a:cs typeface="Times New Roman" pitchFamily="18" charset="0"/>
            </a:endParaRPr>
          </a:p>
          <a:p>
            <a:pPr algn="just"/>
            <a:endParaRPr lang="en-US" b="1" dirty="0">
              <a:latin typeface="Times New Roman" pitchFamily="18" charset="0"/>
              <a:cs typeface="Times New Roman" pitchFamily="18" charset="0"/>
            </a:endParaRPr>
          </a:p>
        </p:txBody>
      </p:sp>
      <p:sp>
        <p:nvSpPr>
          <p:cNvPr id="4" name="AutoShape 3"/>
          <p:cNvSpPr>
            <a:spLocks noChangeArrowheads="1"/>
          </p:cNvSpPr>
          <p:nvPr/>
        </p:nvSpPr>
        <p:spPr bwMode="auto">
          <a:xfrm>
            <a:off x="5562600" y="2968824"/>
            <a:ext cx="1676400" cy="3308984"/>
          </a:xfrm>
          <a:prstGeom prst="roundRect">
            <a:avLst>
              <a:gd name="adj" fmla="val 13745"/>
            </a:avLst>
          </a:prstGeom>
          <a:noFill/>
          <a:ln w="38100">
            <a:solidFill>
              <a:srgbClr val="7030A0"/>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AutoShape 4"/>
          <p:cNvSpPr>
            <a:spLocks noChangeArrowheads="1"/>
          </p:cNvSpPr>
          <p:nvPr/>
        </p:nvSpPr>
        <p:spPr bwMode="auto">
          <a:xfrm>
            <a:off x="3744912" y="2968824"/>
            <a:ext cx="1665288" cy="3308984"/>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 name="AutoShape 5"/>
          <p:cNvSpPr>
            <a:spLocks noChangeArrowheads="1"/>
          </p:cNvSpPr>
          <p:nvPr/>
        </p:nvSpPr>
        <p:spPr bwMode="auto">
          <a:xfrm>
            <a:off x="1993900" y="2968824"/>
            <a:ext cx="1616075" cy="3308984"/>
          </a:xfrm>
          <a:prstGeom prst="roundRect">
            <a:avLst>
              <a:gd name="adj" fmla="val 13745"/>
            </a:avLst>
          </a:prstGeom>
          <a:noFill/>
          <a:ln w="38100">
            <a:solidFill>
              <a:srgbClr val="B2B2B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AutoShape 6"/>
          <p:cNvSpPr>
            <a:spLocks noChangeArrowheads="1"/>
          </p:cNvSpPr>
          <p:nvPr/>
        </p:nvSpPr>
        <p:spPr bwMode="auto">
          <a:xfrm>
            <a:off x="152400" y="2968824"/>
            <a:ext cx="1676400" cy="3308984"/>
          </a:xfrm>
          <a:prstGeom prst="roundRect">
            <a:avLst>
              <a:gd name="adj" fmla="val 13745"/>
            </a:avLst>
          </a:prstGeom>
          <a:noFill/>
          <a:ln w="38100">
            <a:solidFill>
              <a:schemeClr val="accent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AutoShape 3"/>
          <p:cNvSpPr>
            <a:spLocks noChangeArrowheads="1"/>
          </p:cNvSpPr>
          <p:nvPr/>
        </p:nvSpPr>
        <p:spPr bwMode="auto">
          <a:xfrm>
            <a:off x="7391400" y="2968824"/>
            <a:ext cx="1676400" cy="3308984"/>
          </a:xfrm>
          <a:prstGeom prst="roundRect">
            <a:avLst>
              <a:gd name="adj" fmla="val 13745"/>
            </a:avLst>
          </a:prstGeom>
          <a:noFill/>
          <a:ln w="38100">
            <a:solidFill>
              <a:srgbClr val="FFC000"/>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Rectangle 31"/>
          <p:cNvSpPr>
            <a:spLocks noChangeArrowheads="1"/>
          </p:cNvSpPr>
          <p:nvPr/>
        </p:nvSpPr>
        <p:spPr bwMode="auto">
          <a:xfrm>
            <a:off x="276574" y="3216057"/>
            <a:ext cx="1476026"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1600" dirty="0" smtClean="0">
                <a:latin typeface="Times New Roman" pitchFamily="18" charset="0"/>
                <a:cs typeface="Times New Roman" pitchFamily="18" charset="0"/>
              </a:rPr>
              <a:t>Quán </a:t>
            </a:r>
            <a:r>
              <a:rPr lang="vi-VN" sz="1600" dirty="0">
                <a:latin typeface="Times New Roman" pitchFamily="18" charset="0"/>
                <a:cs typeface="Times New Roman" pitchFamily="18" charset="0"/>
              </a:rPr>
              <a:t>triệt sâu sắc và cụ thể hóa các quan điểm, mục tiêu, nhiệm vụ, giải pháp đổi mới căn bản, toàn diện nền giáo dục và đào tạo trong nhà trường</a:t>
            </a:r>
            <a:endParaRPr lang="en-US" sz="1600" dirty="0">
              <a:latin typeface="Times New Roman" pitchFamily="18" charset="0"/>
              <a:cs typeface="Times New Roman" pitchFamily="18" charset="0"/>
            </a:endParaRPr>
          </a:p>
        </p:txBody>
      </p:sp>
      <p:sp>
        <p:nvSpPr>
          <p:cNvPr id="10" name="Rectangle 32"/>
          <p:cNvSpPr>
            <a:spLocks noChangeArrowheads="1"/>
          </p:cNvSpPr>
          <p:nvPr/>
        </p:nvSpPr>
        <p:spPr bwMode="auto">
          <a:xfrm>
            <a:off x="2112994" y="3197424"/>
            <a:ext cx="1392206"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1600" dirty="0" smtClean="0">
                <a:latin typeface="Times New Roman" pitchFamily="18" charset="0"/>
                <a:cs typeface="Times New Roman" pitchFamily="18" charset="0"/>
              </a:rPr>
              <a:t>Coi </a:t>
            </a:r>
            <a:r>
              <a:rPr lang="vi-VN" sz="1600" dirty="0">
                <a:latin typeface="Times New Roman" pitchFamily="18" charset="0"/>
                <a:cs typeface="Times New Roman" pitchFamily="18" charset="0"/>
              </a:rPr>
              <a:t>trọng công tác phát triển đảng, công tác chính trị, tư tưởng trong nhà trường, trước hết là trong đội ngũ giảng viên</a:t>
            </a:r>
            <a:endParaRPr lang="en-US" sz="1600" dirty="0">
              <a:latin typeface="Times New Roman" pitchFamily="18" charset="0"/>
              <a:cs typeface="Times New Roman" pitchFamily="18" charset="0"/>
            </a:endParaRPr>
          </a:p>
        </p:txBody>
      </p:sp>
      <p:sp>
        <p:nvSpPr>
          <p:cNvPr id="11" name="Rectangle 33"/>
          <p:cNvSpPr>
            <a:spLocks noChangeArrowheads="1"/>
          </p:cNvSpPr>
          <p:nvPr/>
        </p:nvSpPr>
        <p:spPr bwMode="auto">
          <a:xfrm>
            <a:off x="3810000" y="3197424"/>
            <a:ext cx="15240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1600" dirty="0" smtClean="0">
                <a:latin typeface="Times New Roman" pitchFamily="18" charset="0"/>
                <a:cs typeface="Times New Roman" pitchFamily="18" charset="0"/>
              </a:rPr>
              <a:t>Phát </a:t>
            </a:r>
            <a:r>
              <a:rPr lang="vi-VN" sz="1600" dirty="0">
                <a:latin typeface="Times New Roman" pitchFamily="18" charset="0"/>
                <a:cs typeface="Times New Roman" pitchFamily="18" charset="0"/>
              </a:rPr>
              <a:t>huy sức mạnh tổng hợp của cả hệ thống chính trị, giải quyết dứt điểm các hiện tượng tiêu cực kéo dài, gây bức xúc trong lĩnh vực giáo dục và đào tạo trong nhà trường</a:t>
            </a:r>
            <a:endParaRPr lang="en-US" sz="1600" dirty="0">
              <a:latin typeface="Times New Roman" pitchFamily="18" charset="0"/>
              <a:cs typeface="Times New Roman" pitchFamily="18" charset="0"/>
            </a:endParaRPr>
          </a:p>
        </p:txBody>
      </p:sp>
      <p:sp>
        <p:nvSpPr>
          <p:cNvPr id="12" name="Rectangle 34"/>
          <p:cNvSpPr>
            <a:spLocks noChangeArrowheads="1"/>
          </p:cNvSpPr>
          <p:nvPr/>
        </p:nvSpPr>
        <p:spPr bwMode="auto">
          <a:xfrm>
            <a:off x="5562600" y="3216057"/>
            <a:ext cx="160020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1600" dirty="0" smtClean="0">
                <a:latin typeface="Times New Roman" pitchFamily="18" charset="0"/>
                <a:cs typeface="Times New Roman" pitchFamily="18" charset="0"/>
              </a:rPr>
              <a:t>Tạo </a:t>
            </a:r>
            <a:r>
              <a:rPr lang="vi-VN" sz="1600" dirty="0">
                <a:latin typeface="Times New Roman" pitchFamily="18" charset="0"/>
                <a:cs typeface="Times New Roman" pitchFamily="18" charset="0"/>
              </a:rPr>
              <a:t>sự đồng thuận, đoàn kết giữa Đảng ủy, </a:t>
            </a:r>
            <a:r>
              <a:rPr lang="en-US" sz="1600" dirty="0" smtClean="0">
                <a:latin typeface="Times New Roman" pitchFamily="18" charset="0"/>
                <a:cs typeface="Times New Roman" pitchFamily="18" charset="0"/>
              </a:rPr>
              <a:t>BGH </a:t>
            </a:r>
            <a:r>
              <a:rPr lang="vi-VN" sz="1600" dirty="0" smtClean="0">
                <a:latin typeface="Times New Roman" pitchFamily="18" charset="0"/>
                <a:cs typeface="Times New Roman" pitchFamily="18" charset="0"/>
              </a:rPr>
              <a:t>và </a:t>
            </a:r>
            <a:r>
              <a:rPr lang="vi-VN" sz="1600" dirty="0">
                <a:latin typeface="Times New Roman" pitchFamily="18" charset="0"/>
                <a:cs typeface="Times New Roman" pitchFamily="18" charset="0"/>
              </a:rPr>
              <a:t>tập thể Cán bộ Giảng viên Nhân viên trong nhà trường để tạo sức mạnh phát triển trường nhanh chóng và bền vững</a:t>
            </a:r>
            <a:endParaRPr lang="en-US" sz="1600" dirty="0">
              <a:latin typeface="Times New Roman" pitchFamily="18" charset="0"/>
              <a:cs typeface="Times New Roman" pitchFamily="18" charset="0"/>
            </a:endParaRPr>
          </a:p>
        </p:txBody>
      </p:sp>
      <p:sp>
        <p:nvSpPr>
          <p:cNvPr id="13" name="Rectangle 34"/>
          <p:cNvSpPr>
            <a:spLocks noChangeArrowheads="1"/>
          </p:cNvSpPr>
          <p:nvPr/>
        </p:nvSpPr>
        <p:spPr bwMode="auto">
          <a:xfrm>
            <a:off x="7421880" y="3216057"/>
            <a:ext cx="156972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1400" dirty="0" smtClean="0">
                <a:latin typeface="Times New Roman" pitchFamily="18" charset="0"/>
                <a:cs typeface="Times New Roman" pitchFamily="18" charset="0"/>
              </a:rPr>
              <a:t>Đổi </a:t>
            </a:r>
            <a:r>
              <a:rPr lang="vi-VN" sz="1400" dirty="0">
                <a:latin typeface="Times New Roman" pitchFamily="18" charset="0"/>
                <a:cs typeface="Times New Roman" pitchFamily="18" charset="0"/>
              </a:rPr>
              <a:t>mới công tác thông tin và truyền thông để thống nhất về nhận thức, </a:t>
            </a:r>
            <a:r>
              <a:rPr lang="vi-VN" sz="1400" dirty="0" smtClean="0">
                <a:latin typeface="Times New Roman" pitchFamily="18" charset="0"/>
                <a:cs typeface="Times New Roman" pitchFamily="18" charset="0"/>
              </a:rPr>
              <a:t>tạo sự đồng thuận và </a:t>
            </a:r>
            <a:r>
              <a:rPr lang="vi-VN" sz="1400" dirty="0">
                <a:latin typeface="Times New Roman" pitchFamily="18" charset="0"/>
                <a:cs typeface="Times New Roman" pitchFamily="18" charset="0"/>
              </a:rPr>
              <a:t>huy động sự tham gia đánh giá, giám sát và phản biện của toàn xã hội đối với công cuộc đổi mới, phát triển giáo dục và đào tạo của nhà trường</a:t>
            </a:r>
            <a:endParaRPr lang="en-US" sz="1400" dirty="0">
              <a:latin typeface="Times New Roman" pitchFamily="18" charset="0"/>
              <a:cs typeface="Times New Roman" pitchFamily="18" charset="0"/>
            </a:endParaRPr>
          </a:p>
        </p:txBody>
      </p:sp>
    </p:spTree>
    <p:extLst>
      <p:ext uri="{BB962C8B-B14F-4D97-AF65-F5344CB8AC3E}">
        <p14:creationId xmlns:p14="http://schemas.microsoft.com/office/powerpoint/2010/main" val="34388831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219200"/>
            <a:ext cx="8305800" cy="646331"/>
          </a:xfrm>
          <a:prstGeom prst="rect">
            <a:avLst/>
          </a:prstGeom>
        </p:spPr>
        <p:txBody>
          <a:bodyPr wrap="square">
            <a:spAutoFit/>
          </a:bodyPr>
          <a:lstStyle/>
          <a:p>
            <a:pPr marL="285750" indent="-285750" algn="just">
              <a:buFont typeface="Wingdings" pitchFamily="2" charset="2"/>
              <a:buChar char="v"/>
            </a:pPr>
            <a:r>
              <a:rPr lang="en-US" b="1" dirty="0" smtClean="0">
                <a:solidFill>
                  <a:srgbClr val="FFC000"/>
                </a:solidFill>
                <a:latin typeface="Times New Roman" pitchFamily="18" charset="0"/>
                <a:cs typeface="Times New Roman" pitchFamily="18" charset="0"/>
              </a:rPr>
              <a:t>Đ</a:t>
            </a:r>
            <a:r>
              <a:rPr lang="vi-VN" b="1" dirty="0" smtClean="0">
                <a:solidFill>
                  <a:srgbClr val="FFC000"/>
                </a:solidFill>
                <a:latin typeface="Times New Roman" pitchFamily="18" charset="0"/>
                <a:cs typeface="Times New Roman" pitchFamily="18" charset="0"/>
              </a:rPr>
              <a:t>ổi mới mạnh mẽ và đồng bộ các yếu tố cơ bản của giáo dục, đào tạo theo hướng coi trọng phát triển phẩm chất và năng lực của người học</a:t>
            </a:r>
            <a:endParaRPr lang="en-US" b="1" dirty="0" smtClean="0">
              <a:solidFill>
                <a:srgbClr val="FFC000"/>
              </a:solidFill>
              <a:latin typeface="Times New Roman" pitchFamily="18" charset="0"/>
              <a:cs typeface="Times New Roman" pitchFamily="18" charset="0"/>
            </a:endParaRPr>
          </a:p>
        </p:txBody>
      </p:sp>
      <p:sp>
        <p:nvSpPr>
          <p:cNvPr id="2" name="Rectangle 1"/>
          <p:cNvSpPr/>
          <p:nvPr/>
        </p:nvSpPr>
        <p:spPr>
          <a:xfrm>
            <a:off x="533400" y="1960817"/>
            <a:ext cx="8305800" cy="4278094"/>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Xác </a:t>
            </a:r>
            <a:r>
              <a:rPr lang="vi-VN" dirty="0">
                <a:latin typeface="Times New Roman" pitchFamily="18" charset="0"/>
                <a:cs typeface="Times New Roman" pitchFamily="18" charset="0"/>
              </a:rPr>
              <a:t>định rõ và công khai mục tiêu, chuẩn đầu ra của từng bậc học, môn học, chương trình, ngành và chuyên ngành đào tạo trên trang Web trường</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Tổ </a:t>
            </a:r>
            <a:r>
              <a:rPr lang="vi-VN" dirty="0">
                <a:latin typeface="Times New Roman" pitchFamily="18" charset="0"/>
                <a:cs typeface="Times New Roman" pitchFamily="18" charset="0"/>
              </a:rPr>
              <a:t>chức đánh giá và kiểm định chất lượng đào tạo các ngành học trong trường để tiến tới kiểm định chất lượng đào tạo theo quy định của Bộ Giáo dục và Đào tạo</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Tập </a:t>
            </a:r>
            <a:r>
              <a:rPr lang="vi-VN" dirty="0">
                <a:latin typeface="Times New Roman" pitchFamily="18" charset="0"/>
                <a:cs typeface="Times New Roman" pitchFamily="18" charset="0"/>
              </a:rPr>
              <a:t>trung vào công tác tuyển sinh, triển khai công tác tư vấn tuyển sinh và quảng bá thương hiệu một cách hiệu quả, đặc biệt trong năm 2015</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Mở </a:t>
            </a:r>
            <a:r>
              <a:rPr lang="vi-VN" dirty="0">
                <a:latin typeface="Times New Roman" pitchFamily="18" charset="0"/>
                <a:cs typeface="Times New Roman" pitchFamily="18" charset="0"/>
              </a:rPr>
              <a:t>rộng thêm các ngành đào tạo, các loại hình đào tạo của Trường để tăng quy mô đào tạo, tạo nguồn lực phát triển nhà trường.Tăng cường đào tạo hợp tác quốc tế, liên kết đào tạo trong nước và nước ngoài</a:t>
            </a: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p>
          <a:p>
            <a:pPr marL="285750" indent="-285750" algn="just">
              <a:spcAft>
                <a:spcPts val="600"/>
              </a:spcAft>
              <a:buFontTx/>
              <a:buChar char="-"/>
            </a:pPr>
            <a:r>
              <a:rPr lang="vi-VN" dirty="0" smtClean="0">
                <a:latin typeface="Times New Roman" pitchFamily="18" charset="0"/>
                <a:cs typeface="Times New Roman" pitchFamily="18" charset="0"/>
              </a:rPr>
              <a:t>Năm </a:t>
            </a:r>
            <a:r>
              <a:rPr lang="vi-VN" dirty="0">
                <a:latin typeface="Times New Roman" pitchFamily="18" charset="0"/>
                <a:cs typeface="Times New Roman" pitchFamily="18" charset="0"/>
              </a:rPr>
              <a:t>2015, cập nhật và hoàn chỉnh 8 chuyên ngành đã đào tạo hệ cao đẳng và xây dựng thêm 7 chuyên ngành đào tạo hệ cao đẳng đào tạo theo hệ thống tín </a:t>
            </a:r>
            <a:r>
              <a:rPr lang="vi-VN" dirty="0" smtClean="0">
                <a:latin typeface="Times New Roman" pitchFamily="18" charset="0"/>
                <a:cs typeface="Times New Roman" pitchFamily="18" charset="0"/>
              </a:rPr>
              <a:t>chỉ; </a:t>
            </a:r>
            <a:r>
              <a:rPr lang="vi-VN" dirty="0">
                <a:latin typeface="Times New Roman" pitchFamily="18" charset="0"/>
                <a:cs typeface="Times New Roman" pitchFamily="18" charset="0"/>
              </a:rPr>
              <a:t>xây dựng thêm 10 chuyên ngành cao đẳng nghề và trung cấp nghề và 10 chuyên ngành cao đẳng nghề 9+4; tiếp tục mở ngành đào tạo mới hệ Cao đẳng và Trung cấp </a:t>
            </a:r>
            <a:r>
              <a:rPr lang="vi-VN" dirty="0" smtClean="0">
                <a:latin typeface="Times New Roman" pitchFamily="18" charset="0"/>
                <a:cs typeface="Times New Roman" pitchFamily="18" charset="0"/>
              </a:rPr>
              <a:t>cho </a:t>
            </a:r>
            <a:r>
              <a:rPr lang="vi-VN" dirty="0">
                <a:latin typeface="Times New Roman" pitchFamily="18" charset="0"/>
                <a:cs typeface="Times New Roman" pitchFamily="18" charset="0"/>
              </a:rPr>
              <a:t>các năm tiếp theo.</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24777960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219200"/>
            <a:ext cx="8305800" cy="646331"/>
          </a:xfrm>
          <a:prstGeom prst="rect">
            <a:avLst/>
          </a:prstGeom>
        </p:spPr>
        <p:txBody>
          <a:bodyPr wrap="square">
            <a:spAutoFit/>
          </a:bodyPr>
          <a:lstStyle/>
          <a:p>
            <a:pPr marL="285750" indent="-285750" algn="just">
              <a:buFont typeface="Wingdings" pitchFamily="2" charset="2"/>
              <a:buChar char="v"/>
            </a:pPr>
            <a:r>
              <a:rPr lang="en-US" b="1" dirty="0" smtClean="0">
                <a:solidFill>
                  <a:srgbClr val="FFC000"/>
                </a:solidFill>
                <a:latin typeface="Times New Roman" pitchFamily="18" charset="0"/>
                <a:cs typeface="Times New Roman" pitchFamily="18" charset="0"/>
              </a:rPr>
              <a:t>Đ</a:t>
            </a:r>
            <a:r>
              <a:rPr lang="vi-VN" b="1" dirty="0" smtClean="0">
                <a:solidFill>
                  <a:srgbClr val="FFC000"/>
                </a:solidFill>
                <a:latin typeface="Times New Roman" pitchFamily="18" charset="0"/>
                <a:cs typeface="Times New Roman" pitchFamily="18" charset="0"/>
              </a:rPr>
              <a:t>ổi mới mạnh mẽ và đồng bộ các yếu tố cơ bản của giáo dục, đào tạo theo hướng coi trọng phát triển phẩm chất và năng lực của người học</a:t>
            </a:r>
            <a:endParaRPr lang="en-US" b="1" dirty="0" smtClean="0">
              <a:solidFill>
                <a:srgbClr val="FFC000"/>
              </a:solidFill>
              <a:latin typeface="Times New Roman" pitchFamily="18" charset="0"/>
              <a:cs typeface="Times New Roman" pitchFamily="18" charset="0"/>
            </a:endParaRPr>
          </a:p>
        </p:txBody>
      </p:sp>
      <p:sp>
        <p:nvSpPr>
          <p:cNvPr id="2" name="Rectangle 1"/>
          <p:cNvSpPr/>
          <p:nvPr/>
        </p:nvSpPr>
        <p:spPr>
          <a:xfrm>
            <a:off x="533400" y="1960817"/>
            <a:ext cx="8305800" cy="4632037"/>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Phát </a:t>
            </a:r>
            <a:r>
              <a:rPr lang="vi-VN" dirty="0">
                <a:latin typeface="Times New Roman" pitchFamily="18" charset="0"/>
                <a:cs typeface="Times New Roman" pitchFamily="18" charset="0"/>
              </a:rPr>
              <a:t>triển chương trình đào tạo cao đẳng tiên tiến của trường theo hướng tiếp cận CDIO (Conceive - Design - Implement - Operate</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Cũng </a:t>
            </a:r>
            <a:r>
              <a:rPr lang="vi-VN" dirty="0">
                <a:latin typeface="Times New Roman" pitchFamily="18" charset="0"/>
                <a:cs typeface="Times New Roman" pitchFamily="18" charset="0"/>
              </a:rPr>
              <a:t>trong năm 2015, mở rộng các loại hình đào tạo để tăng quy mô đào tạo như đại học vừa làm vừa học, cao đẳng tiên tiến, cao đẳng chuyên nghiệp, cao đẳng nghề, cao đẳng nghề 9+4, trung cấp chuyên nghiệp, trung cấp nghề và liên thông cao đẳng</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Tăng </a:t>
            </a:r>
            <a:r>
              <a:rPr lang="vi-VN" dirty="0">
                <a:latin typeface="Times New Roman" pitchFamily="18" charset="0"/>
                <a:cs typeface="Times New Roman" pitchFamily="18" charset="0"/>
              </a:rPr>
              <a:t>quy mô đào tạo năm 2015 là 7.000 sinh viên và hàng năm tăng thêm 1.000 sinh viên để năm 2020 có trên 10.000 sinh viên</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Đổi </a:t>
            </a:r>
            <a:r>
              <a:rPr lang="vi-VN" dirty="0">
                <a:latin typeface="Times New Roman" pitchFamily="18" charset="0"/>
                <a:cs typeface="Times New Roman" pitchFamily="18" charset="0"/>
              </a:rPr>
              <a:t>mới mạnh mẽ phương pháp dạy, nội dung và học theo hướng hiện đại; phát huy tính tích cực, chủ động, sáng tạo và vận dụng kiến thức, kỹ năng của người học</a:t>
            </a:r>
            <a:r>
              <a:rPr lang="vi-VN"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Nâng </a:t>
            </a:r>
            <a:r>
              <a:rPr lang="vi-VN" dirty="0">
                <a:latin typeface="Times New Roman" pitchFamily="18" charset="0"/>
                <a:cs typeface="Times New Roman" pitchFamily="18" charset="0"/>
              </a:rPr>
              <a:t>cao chất lượng đào tạo theo hướng phát triển năng lực sáng tạo, kỹ năng thực hành, đạo đức nghề nghiệp và hiểu biết xã hội, từng bước tiếp cận trình độ khoa học và công nghệ tiên tiến của thế </a:t>
            </a:r>
            <a:r>
              <a:rPr lang="vi-VN" dirty="0" smtClean="0">
                <a:latin typeface="Times New Roman" pitchFamily="18" charset="0"/>
                <a:cs typeface="Times New Roman" pitchFamily="18" charset="0"/>
              </a:rPr>
              <a:t>giới.</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Tăng </a:t>
            </a:r>
            <a:r>
              <a:rPr lang="vi-VN" dirty="0">
                <a:latin typeface="Times New Roman" pitchFamily="18" charset="0"/>
                <a:cs typeface="Times New Roman" pitchFamily="18" charset="0"/>
              </a:rPr>
              <a:t>cường quản lý đào tạo bằng các hệ thống quản lý hiện đại và quản lý chất lượng đào tạo đảm bảo theo tiêu chuẩn của Bộ Giáo dục và Đào tạo. Phấn đấu đến năm 2020 đạt tiêu chuẩn trường cao đẳng tiên tiến</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22481358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19800" y="3018472"/>
            <a:ext cx="2779776" cy="1754326"/>
          </a:xfrm>
          <a:prstGeom prst="rect">
            <a:avLst/>
          </a:prstGeom>
        </p:spPr>
        <p:txBody>
          <a:bodyPr wrap="square">
            <a:spAutoFit/>
          </a:bodyPr>
          <a:lstStyle/>
          <a:p>
            <a:pPr marL="285750" indent="-285750" algn="just">
              <a:buFont typeface="Wingdings" pitchFamily="2" charset="2"/>
              <a:buChar char="v"/>
            </a:pPr>
            <a:r>
              <a:rPr lang="en-US" b="1" dirty="0" smtClean="0">
                <a:solidFill>
                  <a:srgbClr val="FFC000"/>
                </a:solidFill>
                <a:latin typeface="Times New Roman" pitchFamily="18" charset="0"/>
                <a:cs typeface="Times New Roman" pitchFamily="18" charset="0"/>
              </a:rPr>
              <a:t>Đ</a:t>
            </a:r>
            <a:r>
              <a:rPr lang="vi-VN" b="1" dirty="0" smtClean="0">
                <a:solidFill>
                  <a:srgbClr val="FFC000"/>
                </a:solidFill>
                <a:latin typeface="Times New Roman" pitchFamily="18" charset="0"/>
                <a:cs typeface="Times New Roman" pitchFamily="18" charset="0"/>
              </a:rPr>
              <a:t>ổi mới căn bản hình thức và phương pháp thi, kiểm tra và đánh giá kết quả giáo dục, đào tạo trong nhà trường</a:t>
            </a:r>
            <a:endParaRPr lang="en-US" b="1" dirty="0" smtClean="0">
              <a:solidFill>
                <a:srgbClr val="FFC000"/>
              </a:solidFill>
              <a:latin typeface="Times New Roman" pitchFamily="18" charset="0"/>
              <a:cs typeface="Times New Roman" pitchFamily="18" charset="0"/>
            </a:endParaRPr>
          </a:p>
        </p:txBody>
      </p:sp>
      <p:sp>
        <p:nvSpPr>
          <p:cNvPr id="4" name="AutoShape 3"/>
          <p:cNvSpPr>
            <a:spLocks noChangeArrowheads="1"/>
          </p:cNvSpPr>
          <p:nvPr/>
        </p:nvSpPr>
        <p:spPr bwMode="invGray">
          <a:xfrm>
            <a:off x="533400" y="990600"/>
            <a:ext cx="5562600" cy="5638800"/>
          </a:xfrm>
          <a:prstGeom prst="rightArrow">
            <a:avLst>
              <a:gd name="adj1" fmla="val 79306"/>
              <a:gd name="adj2" fmla="val 30646"/>
            </a:avLst>
          </a:prstGeom>
          <a:gradFill rotWithShape="1">
            <a:gsLst>
              <a:gs pos="0">
                <a:srgbClr val="0F2145"/>
              </a:gs>
              <a:gs pos="100000">
                <a:srgbClr val="7E8CAC"/>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AutoShape 4"/>
          <p:cNvSpPr>
            <a:spLocks noChangeArrowheads="1"/>
          </p:cNvSpPr>
          <p:nvPr/>
        </p:nvSpPr>
        <p:spPr bwMode="blackWhite">
          <a:xfrm>
            <a:off x="685800" y="1752600"/>
            <a:ext cx="4038600" cy="1219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6" name="AutoShape 5"/>
          <p:cNvSpPr>
            <a:spLocks noChangeArrowheads="1"/>
          </p:cNvSpPr>
          <p:nvPr/>
        </p:nvSpPr>
        <p:spPr bwMode="blackWhite">
          <a:xfrm>
            <a:off x="685800" y="3124200"/>
            <a:ext cx="4038600" cy="1295400"/>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7" name="AutoShape 6"/>
          <p:cNvSpPr>
            <a:spLocks noChangeArrowheads="1"/>
          </p:cNvSpPr>
          <p:nvPr/>
        </p:nvSpPr>
        <p:spPr bwMode="blackWhite">
          <a:xfrm>
            <a:off x="685800" y="4572000"/>
            <a:ext cx="4038600" cy="13716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2" name="Rectangle 1"/>
          <p:cNvSpPr/>
          <p:nvPr/>
        </p:nvSpPr>
        <p:spPr>
          <a:xfrm>
            <a:off x="800100" y="1823591"/>
            <a:ext cx="3810000" cy="1077218"/>
          </a:xfrm>
          <a:prstGeom prst="rect">
            <a:avLst/>
          </a:prstGeom>
        </p:spPr>
        <p:txBody>
          <a:bodyPr wrap="square">
            <a:spAutoFit/>
          </a:bodyPr>
          <a:lstStyle/>
          <a:p>
            <a:pPr algn="just"/>
            <a:r>
              <a:rPr lang="vi-VN" sz="1600" dirty="0" smtClean="0">
                <a:latin typeface="Times New Roman" pitchFamily="18" charset="0"/>
                <a:cs typeface="Times New Roman" pitchFamily="18" charset="0"/>
              </a:rPr>
              <a:t>Việc </a:t>
            </a:r>
            <a:r>
              <a:rPr lang="vi-VN" sz="1600" dirty="0">
                <a:latin typeface="Times New Roman" pitchFamily="18" charset="0"/>
                <a:cs typeface="Times New Roman" pitchFamily="18" charset="0"/>
              </a:rPr>
              <a:t>thi, kiểm tra và đánh giá kết quả giáo dục và đào tạo cần từng bước theo các tiêu chí tiên tiến được xã hội và cộng đồng giáo dục thế giới tin cậy và công nhận</a:t>
            </a:r>
            <a:endParaRPr lang="en-US" sz="1600" dirty="0">
              <a:latin typeface="Times New Roman" pitchFamily="18" charset="0"/>
              <a:cs typeface="Times New Roman" pitchFamily="18" charset="0"/>
            </a:endParaRPr>
          </a:p>
        </p:txBody>
      </p:sp>
      <p:sp>
        <p:nvSpPr>
          <p:cNvPr id="10" name="Rectangle 9"/>
          <p:cNvSpPr/>
          <p:nvPr/>
        </p:nvSpPr>
        <p:spPr>
          <a:xfrm>
            <a:off x="800100" y="3124200"/>
            <a:ext cx="3810000" cy="1323439"/>
          </a:xfrm>
          <a:prstGeom prst="rect">
            <a:avLst/>
          </a:prstGeom>
        </p:spPr>
        <p:txBody>
          <a:bodyPr wrap="square">
            <a:spAutoFit/>
          </a:bodyPr>
          <a:lstStyle/>
          <a:p>
            <a:pPr algn="just"/>
            <a:r>
              <a:rPr lang="vi-VN" sz="1600" dirty="0" smtClean="0">
                <a:latin typeface="Times New Roman" pitchFamily="18" charset="0"/>
                <a:cs typeface="Times New Roman" pitchFamily="18" charset="0"/>
              </a:rPr>
              <a:t>Đổi </a:t>
            </a:r>
            <a:r>
              <a:rPr lang="vi-VN" sz="1600" dirty="0">
                <a:latin typeface="Times New Roman" pitchFamily="18" charset="0"/>
                <a:cs typeface="Times New Roman" pitchFamily="18" charset="0"/>
              </a:rPr>
              <a:t>mới phương thức đánh giá và công nhận </a:t>
            </a:r>
            <a:r>
              <a:rPr lang="en-US" sz="1600" dirty="0" smtClean="0">
                <a:latin typeface="Times New Roman" pitchFamily="18" charset="0"/>
                <a:cs typeface="Times New Roman" pitchFamily="18" charset="0"/>
              </a:rPr>
              <a:t>TN </a:t>
            </a:r>
            <a:r>
              <a:rPr lang="vi-VN" sz="1600" dirty="0" smtClean="0">
                <a:latin typeface="Times New Roman" pitchFamily="18" charset="0"/>
                <a:cs typeface="Times New Roman" pitchFamily="18" charset="0"/>
              </a:rPr>
              <a:t>trên </a:t>
            </a:r>
            <a:r>
              <a:rPr lang="vi-VN" sz="1600" dirty="0">
                <a:latin typeface="Times New Roman" pitchFamily="18" charset="0"/>
                <a:cs typeface="Times New Roman" pitchFamily="18" charset="0"/>
              </a:rPr>
              <a:t>cơ sở kiến thức, năng lực thực hành, ý thức kỷ luật và đạo đức </a:t>
            </a:r>
            <a:r>
              <a:rPr lang="en-US" sz="1600" dirty="0" smtClean="0">
                <a:latin typeface="Times New Roman" pitchFamily="18" charset="0"/>
                <a:cs typeface="Times New Roman" pitchFamily="18" charset="0"/>
              </a:rPr>
              <a:t>NN </a:t>
            </a:r>
            <a:r>
              <a:rPr lang="vi-VN" sz="1600" dirty="0" smtClean="0">
                <a:latin typeface="Times New Roman" pitchFamily="18" charset="0"/>
                <a:cs typeface="Times New Roman" pitchFamily="18" charset="0"/>
              </a:rPr>
              <a:t>để </a:t>
            </a:r>
            <a:r>
              <a:rPr lang="vi-VN" sz="1600" dirty="0">
                <a:latin typeface="Times New Roman" pitchFamily="18" charset="0"/>
                <a:cs typeface="Times New Roman" pitchFamily="18" charset="0"/>
              </a:rPr>
              <a:t>các tổ chức sử dụng </a:t>
            </a:r>
            <a:r>
              <a:rPr lang="en-US" sz="1600" dirty="0" smtClean="0">
                <a:latin typeface="Times New Roman" pitchFamily="18" charset="0"/>
                <a:cs typeface="Times New Roman" pitchFamily="18" charset="0"/>
              </a:rPr>
              <a:t>LĐ </a:t>
            </a:r>
            <a:r>
              <a:rPr lang="vi-VN" sz="1600" dirty="0" smtClean="0">
                <a:latin typeface="Times New Roman" pitchFamily="18" charset="0"/>
                <a:cs typeface="Times New Roman" pitchFamily="18" charset="0"/>
              </a:rPr>
              <a:t>tham </a:t>
            </a:r>
            <a:r>
              <a:rPr lang="vi-VN" sz="1600" dirty="0">
                <a:latin typeface="Times New Roman" pitchFamily="18" charset="0"/>
                <a:cs typeface="Times New Roman" pitchFamily="18" charset="0"/>
              </a:rPr>
              <a:t>gia vào việc đánh giá chất lượng của nhà trường</a:t>
            </a:r>
            <a:endParaRPr lang="en-US" sz="1600" dirty="0">
              <a:latin typeface="Times New Roman" pitchFamily="18" charset="0"/>
              <a:cs typeface="Times New Roman" pitchFamily="18" charset="0"/>
            </a:endParaRPr>
          </a:p>
        </p:txBody>
      </p:sp>
      <p:sp>
        <p:nvSpPr>
          <p:cNvPr id="11" name="Rectangle 10"/>
          <p:cNvSpPr/>
          <p:nvPr/>
        </p:nvSpPr>
        <p:spPr>
          <a:xfrm>
            <a:off x="800100" y="4807803"/>
            <a:ext cx="3810000" cy="830997"/>
          </a:xfrm>
          <a:prstGeom prst="rect">
            <a:avLst/>
          </a:prstGeom>
        </p:spPr>
        <p:txBody>
          <a:bodyPr wrap="square">
            <a:spAutoFit/>
          </a:bodyPr>
          <a:lstStyle/>
          <a:p>
            <a:pPr algn="just"/>
            <a:r>
              <a:rPr lang="vi-VN" sz="1600" dirty="0" smtClean="0">
                <a:latin typeface="Times New Roman" pitchFamily="18" charset="0"/>
                <a:cs typeface="Times New Roman" pitchFamily="18" charset="0"/>
              </a:rPr>
              <a:t>Tự </a:t>
            </a:r>
            <a:r>
              <a:rPr lang="vi-VN" sz="1600" dirty="0">
                <a:latin typeface="Times New Roman" pitchFamily="18" charset="0"/>
                <a:cs typeface="Times New Roman" pitchFamily="18" charset="0"/>
              </a:rPr>
              <a:t>kiểm định chất lượng đào tạo để tiến đến kiểm định chất lượng đào tạo theo tiêu chí của Bộ Giáo dục và Đào tạo</a:t>
            </a:r>
            <a:endParaRPr lang="en-US" sz="1600" dirty="0">
              <a:latin typeface="Times New Roman" pitchFamily="18" charset="0"/>
              <a:cs typeface="Times New Roman" pitchFamily="18" charset="0"/>
            </a:endParaRPr>
          </a:p>
        </p:txBody>
      </p:sp>
      <p:sp>
        <p:nvSpPr>
          <p:cNvPr id="12"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4596634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ChangeArrowheads="1"/>
          </p:cNvSpPr>
          <p:nvPr/>
        </p:nvSpPr>
        <p:spPr bwMode="blackWhite">
          <a:xfrm>
            <a:off x="914400" y="1177926"/>
            <a:ext cx="7391400" cy="955674"/>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endParaRPr lang="en-US" dirty="0"/>
          </a:p>
        </p:txBody>
      </p:sp>
      <p:sp>
        <p:nvSpPr>
          <p:cNvPr id="3" name="Rectangle 2"/>
          <p:cNvSpPr/>
          <p:nvPr/>
        </p:nvSpPr>
        <p:spPr>
          <a:xfrm>
            <a:off x="1031875" y="1175345"/>
            <a:ext cx="7019925" cy="923330"/>
          </a:xfrm>
          <a:prstGeom prst="rect">
            <a:avLst/>
          </a:prstGeom>
        </p:spPr>
        <p:txBody>
          <a:bodyPr wrap="square">
            <a:spAutoFit/>
          </a:bodyPr>
          <a:lstStyle/>
          <a:p>
            <a:pPr marL="285750" indent="-285750" algn="just">
              <a:spcAft>
                <a:spcPts val="600"/>
              </a:spcAft>
              <a:buFont typeface="Wingdings" pitchFamily="2" charset="2"/>
              <a:buChar char="v"/>
            </a:pPr>
            <a:r>
              <a:rPr lang="en-US" b="1" dirty="0" smtClean="0">
                <a:solidFill>
                  <a:srgbClr val="FFC000"/>
                </a:solidFill>
                <a:latin typeface="Times New Roman" pitchFamily="18" charset="0"/>
                <a:cs typeface="Times New Roman" pitchFamily="18" charset="0"/>
              </a:rPr>
              <a:t>Đ</a:t>
            </a:r>
            <a:r>
              <a:rPr lang="vi-VN" b="1" dirty="0" smtClean="0">
                <a:solidFill>
                  <a:srgbClr val="FFC000"/>
                </a:solidFill>
                <a:latin typeface="Times New Roman" pitchFamily="18" charset="0"/>
                <a:cs typeface="Times New Roman" pitchFamily="18" charset="0"/>
              </a:rPr>
              <a:t>ổi mới căn bản công tác quản lý giáo dục và đào tạo, bảo đảm dân chủ, thống nhất nhằm tăng quyền tự chủ và trách nhiệm xã hội của các cơ sở giáo dục, đào tạo và coi trọng quản lý chất lượng</a:t>
            </a:r>
            <a:endParaRPr lang="en-US" b="1" dirty="0" smtClean="0">
              <a:solidFill>
                <a:srgbClr val="FFC000"/>
              </a:solidFill>
              <a:latin typeface="Times New Roman" pitchFamily="18" charset="0"/>
              <a:cs typeface="Times New Roman" pitchFamily="18" charset="0"/>
            </a:endParaRPr>
          </a:p>
        </p:txBody>
      </p:sp>
      <p:sp>
        <p:nvSpPr>
          <p:cNvPr id="4" name="AutoShape 3"/>
          <p:cNvSpPr>
            <a:spLocks noChangeArrowheads="1"/>
          </p:cNvSpPr>
          <p:nvPr/>
        </p:nvSpPr>
        <p:spPr bwMode="invGray">
          <a:xfrm>
            <a:off x="1693863" y="2314575"/>
            <a:ext cx="5759450" cy="2638425"/>
          </a:xfrm>
          <a:prstGeom prst="upArrow">
            <a:avLst>
              <a:gd name="adj1" fmla="val 56944"/>
              <a:gd name="adj2" fmla="val 50782"/>
            </a:avLst>
          </a:prstGeom>
          <a:gradFill rotWithShape="1">
            <a:gsLst>
              <a:gs pos="0">
                <a:schemeClr val="accent2"/>
              </a:gs>
              <a:gs pos="100000">
                <a:srgbClr val="0F2145"/>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6" name="Oval 34"/>
          <p:cNvSpPr>
            <a:spLocks noChangeArrowheads="1"/>
          </p:cNvSpPr>
          <p:nvPr/>
        </p:nvSpPr>
        <p:spPr bwMode="ltGray">
          <a:xfrm>
            <a:off x="473076"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7" name="Oval 8"/>
          <p:cNvSpPr>
            <a:spLocks noChangeArrowheads="1"/>
          </p:cNvSpPr>
          <p:nvPr/>
        </p:nvSpPr>
        <p:spPr bwMode="gray">
          <a:xfrm>
            <a:off x="211138" y="4114800"/>
            <a:ext cx="1544638" cy="1544638"/>
          </a:xfrm>
          <a:prstGeom prst="ellipse">
            <a:avLst/>
          </a:prstGeom>
          <a:gradFill rotWithShape="1">
            <a:gsLst>
              <a:gs pos="0">
                <a:schemeClr val="accent2"/>
              </a:gs>
              <a:gs pos="100000">
                <a:schemeClr val="accent2">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 name="Oval 9"/>
          <p:cNvSpPr>
            <a:spLocks noChangeArrowheads="1"/>
          </p:cNvSpPr>
          <p:nvPr/>
        </p:nvSpPr>
        <p:spPr bwMode="gray">
          <a:xfrm>
            <a:off x="244476" y="4151313"/>
            <a:ext cx="1473200" cy="1474787"/>
          </a:xfrm>
          <a:prstGeom prst="ellipse">
            <a:avLst/>
          </a:prstGeom>
          <a:gradFill rotWithShape="1">
            <a:gsLst>
              <a:gs pos="0">
                <a:schemeClr val="accent2">
                  <a:alpha val="85001"/>
                </a:schemeClr>
              </a:gs>
              <a:gs pos="100000">
                <a:schemeClr val="accent2">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9" name="Oval 10"/>
          <p:cNvSpPr>
            <a:spLocks noChangeArrowheads="1"/>
          </p:cNvSpPr>
          <p:nvPr/>
        </p:nvSpPr>
        <p:spPr bwMode="gray">
          <a:xfrm>
            <a:off x="301626" y="4205288"/>
            <a:ext cx="1331912" cy="1331912"/>
          </a:xfrm>
          <a:prstGeom prst="ellipse">
            <a:avLst/>
          </a:prstGeom>
          <a:gradFill rotWithShape="1">
            <a:gsLst>
              <a:gs pos="0">
                <a:schemeClr val="accent2"/>
              </a:gs>
              <a:gs pos="100000">
                <a:schemeClr val="accent2">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10" name="Picture 11"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244476" y="4205288"/>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12"/>
          <p:cNvSpPr txBox="1">
            <a:spLocks noChangeArrowheads="1"/>
          </p:cNvSpPr>
          <p:nvPr/>
        </p:nvSpPr>
        <p:spPr bwMode="white">
          <a:xfrm>
            <a:off x="152400" y="4409182"/>
            <a:ext cx="165893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sz="1600" b="1" dirty="0" smtClean="0">
                <a:solidFill>
                  <a:srgbClr val="002060"/>
                </a:solidFill>
                <a:latin typeface="Times New Roman" pitchFamily="18" charset="0"/>
                <a:cs typeface="Times New Roman" pitchFamily="18" charset="0"/>
              </a:rPr>
              <a:t>Xác </a:t>
            </a:r>
            <a:r>
              <a:rPr lang="vi-VN" sz="1600" b="1" dirty="0">
                <a:solidFill>
                  <a:srgbClr val="002060"/>
                </a:solidFill>
                <a:latin typeface="Times New Roman" pitchFamily="18" charset="0"/>
                <a:cs typeface="Times New Roman" pitchFamily="18" charset="0"/>
              </a:rPr>
              <a:t>định rõ trách nhiệm của các đơn vị trong nhà trường</a:t>
            </a:r>
            <a:endParaRPr lang="en-US" sz="1600" dirty="0">
              <a:solidFill>
                <a:srgbClr val="002060"/>
              </a:solidFill>
              <a:latin typeface="Times New Roman" pitchFamily="18" charset="0"/>
              <a:cs typeface="Times New Roman" pitchFamily="18" charset="0"/>
            </a:endParaRPr>
          </a:p>
        </p:txBody>
      </p:sp>
      <p:sp>
        <p:nvSpPr>
          <p:cNvPr id="12" name="Oval 36"/>
          <p:cNvSpPr>
            <a:spLocks noChangeArrowheads="1"/>
          </p:cNvSpPr>
          <p:nvPr/>
        </p:nvSpPr>
        <p:spPr bwMode="ltGray">
          <a:xfrm>
            <a:off x="2209801"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3" name="Oval 15"/>
          <p:cNvSpPr>
            <a:spLocks noChangeArrowheads="1"/>
          </p:cNvSpPr>
          <p:nvPr/>
        </p:nvSpPr>
        <p:spPr bwMode="gray">
          <a:xfrm>
            <a:off x="1981201"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4" name="Oval 16"/>
          <p:cNvSpPr>
            <a:spLocks noChangeArrowheads="1"/>
          </p:cNvSpPr>
          <p:nvPr/>
        </p:nvSpPr>
        <p:spPr bwMode="gray">
          <a:xfrm>
            <a:off x="2014539"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5" name="Oval 17"/>
          <p:cNvSpPr>
            <a:spLocks noChangeArrowheads="1"/>
          </p:cNvSpPr>
          <p:nvPr/>
        </p:nvSpPr>
        <p:spPr bwMode="gray">
          <a:xfrm>
            <a:off x="2071689"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16" name="Picture 18"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20145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18" name="Oval 37"/>
          <p:cNvSpPr>
            <a:spLocks noChangeArrowheads="1"/>
          </p:cNvSpPr>
          <p:nvPr/>
        </p:nvSpPr>
        <p:spPr bwMode="ltGray">
          <a:xfrm>
            <a:off x="4097339"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9" name="Oval 22"/>
          <p:cNvSpPr>
            <a:spLocks noChangeArrowheads="1"/>
          </p:cNvSpPr>
          <p:nvPr/>
        </p:nvSpPr>
        <p:spPr bwMode="gray">
          <a:xfrm>
            <a:off x="3810001" y="4100513"/>
            <a:ext cx="1544638" cy="1544637"/>
          </a:xfrm>
          <a:prstGeom prst="ellipse">
            <a:avLst/>
          </a:prstGeom>
          <a:gradFill rotWithShape="1">
            <a:gsLst>
              <a:gs pos="0">
                <a:schemeClr val="accent1"/>
              </a:gs>
              <a:gs pos="100000">
                <a:schemeClr val="accent1">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0" name="Oval 23"/>
          <p:cNvSpPr>
            <a:spLocks noChangeArrowheads="1"/>
          </p:cNvSpPr>
          <p:nvPr/>
        </p:nvSpPr>
        <p:spPr bwMode="gray">
          <a:xfrm>
            <a:off x="3843339" y="4137025"/>
            <a:ext cx="1473200" cy="1474788"/>
          </a:xfrm>
          <a:prstGeom prst="ellipse">
            <a:avLst/>
          </a:prstGeom>
          <a:gradFill rotWithShape="1">
            <a:gsLst>
              <a:gs pos="0">
                <a:schemeClr val="accent1">
                  <a:alpha val="85001"/>
                </a:schemeClr>
              </a:gs>
              <a:gs pos="100000">
                <a:schemeClr val="accent1">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1" name="Oval 24"/>
          <p:cNvSpPr>
            <a:spLocks noChangeArrowheads="1"/>
          </p:cNvSpPr>
          <p:nvPr/>
        </p:nvSpPr>
        <p:spPr bwMode="gray">
          <a:xfrm>
            <a:off x="3900489" y="4191000"/>
            <a:ext cx="1331912" cy="1331913"/>
          </a:xfrm>
          <a:prstGeom prst="ellipse">
            <a:avLst/>
          </a:prstGeom>
          <a:gradFill rotWithShape="1">
            <a:gsLst>
              <a:gs pos="0">
                <a:schemeClr val="accent1"/>
              </a:gs>
              <a:gs pos="100000">
                <a:schemeClr val="accent1">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2" name="Picture 2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38433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24" name="Oval 38"/>
          <p:cNvSpPr>
            <a:spLocks noChangeArrowheads="1"/>
          </p:cNvSpPr>
          <p:nvPr/>
        </p:nvSpPr>
        <p:spPr bwMode="ltGray">
          <a:xfrm>
            <a:off x="5867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25" name="Oval 29"/>
          <p:cNvSpPr>
            <a:spLocks noChangeArrowheads="1"/>
          </p:cNvSpPr>
          <p:nvPr/>
        </p:nvSpPr>
        <p:spPr bwMode="gray">
          <a:xfrm>
            <a:off x="5638800" y="4100513"/>
            <a:ext cx="1544638" cy="1544637"/>
          </a:xfrm>
          <a:prstGeom prst="ellipse">
            <a:avLst/>
          </a:prstGeom>
          <a:gradFill rotWithShape="1">
            <a:gsLst>
              <a:gs pos="0">
                <a:schemeClr val="folHlink"/>
              </a:gs>
              <a:gs pos="100000">
                <a:schemeClr val="fo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6" name="Oval 30"/>
          <p:cNvSpPr>
            <a:spLocks noChangeArrowheads="1"/>
          </p:cNvSpPr>
          <p:nvPr/>
        </p:nvSpPr>
        <p:spPr bwMode="gray">
          <a:xfrm>
            <a:off x="5672138" y="4137025"/>
            <a:ext cx="1473200" cy="1474788"/>
          </a:xfrm>
          <a:prstGeom prst="ellipse">
            <a:avLst/>
          </a:prstGeom>
          <a:gradFill rotWithShape="1">
            <a:gsLst>
              <a:gs pos="0">
                <a:schemeClr val="folHlink">
                  <a:alpha val="85001"/>
                </a:schemeClr>
              </a:gs>
              <a:gs pos="100000">
                <a:schemeClr val="fo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7" name="Oval 31"/>
          <p:cNvSpPr>
            <a:spLocks noChangeArrowheads="1"/>
          </p:cNvSpPr>
          <p:nvPr/>
        </p:nvSpPr>
        <p:spPr bwMode="gray">
          <a:xfrm>
            <a:off x="5729288" y="4191000"/>
            <a:ext cx="1331912" cy="1331913"/>
          </a:xfrm>
          <a:prstGeom prst="ellipse">
            <a:avLst/>
          </a:prstGeom>
          <a:gradFill rotWithShape="1">
            <a:gsLst>
              <a:gs pos="0">
                <a:schemeClr val="folHlink"/>
              </a:gs>
              <a:gs pos="100000">
                <a:schemeClr val="fo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8" name="Picture 32"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5672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12"/>
          <p:cNvSpPr txBox="1">
            <a:spLocks noChangeArrowheads="1"/>
          </p:cNvSpPr>
          <p:nvPr/>
        </p:nvSpPr>
        <p:spPr bwMode="white">
          <a:xfrm>
            <a:off x="1981200" y="4409182"/>
            <a:ext cx="158591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sz="1600" b="1" dirty="0" smtClean="0">
                <a:solidFill>
                  <a:srgbClr val="002060"/>
                </a:solidFill>
                <a:latin typeface="Times New Roman" pitchFamily="18" charset="0"/>
                <a:cs typeface="Times New Roman" pitchFamily="18" charset="0"/>
              </a:rPr>
              <a:t>Quản </a:t>
            </a:r>
            <a:r>
              <a:rPr lang="vi-VN" sz="1600" b="1" dirty="0">
                <a:solidFill>
                  <a:srgbClr val="002060"/>
                </a:solidFill>
                <a:latin typeface="Times New Roman" pitchFamily="18" charset="0"/>
                <a:cs typeface="Times New Roman" pitchFamily="18" charset="0"/>
              </a:rPr>
              <a:t>lý giáo dục và đào tạo bảo đảm tính dân chủ</a:t>
            </a:r>
            <a:endParaRPr lang="en-US" sz="1600" dirty="0">
              <a:solidFill>
                <a:srgbClr val="002060"/>
              </a:solidFill>
              <a:latin typeface="Times New Roman" pitchFamily="18" charset="0"/>
              <a:cs typeface="Times New Roman" pitchFamily="18" charset="0"/>
            </a:endParaRPr>
          </a:p>
        </p:txBody>
      </p:sp>
      <p:sp>
        <p:nvSpPr>
          <p:cNvPr id="31" name="Text Box 12"/>
          <p:cNvSpPr txBox="1">
            <a:spLocks noChangeArrowheads="1"/>
          </p:cNvSpPr>
          <p:nvPr/>
        </p:nvSpPr>
        <p:spPr bwMode="white">
          <a:xfrm>
            <a:off x="3810000" y="4253805"/>
            <a:ext cx="154463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sz="1400" b="1" dirty="0" smtClean="0">
                <a:solidFill>
                  <a:srgbClr val="002060"/>
                </a:solidFill>
                <a:latin typeface="Times New Roman" pitchFamily="18" charset="0"/>
                <a:cs typeface="Times New Roman" pitchFamily="18" charset="0"/>
              </a:rPr>
              <a:t>Đảm </a:t>
            </a:r>
            <a:r>
              <a:rPr lang="vi-VN" sz="1400" b="1" dirty="0">
                <a:solidFill>
                  <a:srgbClr val="002060"/>
                </a:solidFill>
                <a:latin typeface="Times New Roman" pitchFamily="18" charset="0"/>
                <a:cs typeface="Times New Roman" pitchFamily="18" charset="0"/>
              </a:rPr>
              <a:t>bảo nội dung chương trình phù hợp với năng lực người học và trình độ đào tạo</a:t>
            </a:r>
            <a:endParaRPr lang="en-US" sz="1400" dirty="0">
              <a:solidFill>
                <a:srgbClr val="002060"/>
              </a:solidFill>
              <a:latin typeface="Times New Roman" pitchFamily="18" charset="0"/>
              <a:cs typeface="Times New Roman" pitchFamily="18" charset="0"/>
            </a:endParaRPr>
          </a:p>
        </p:txBody>
      </p:sp>
      <p:sp>
        <p:nvSpPr>
          <p:cNvPr id="32" name="Text Box 12"/>
          <p:cNvSpPr txBox="1">
            <a:spLocks noChangeArrowheads="1"/>
          </p:cNvSpPr>
          <p:nvPr/>
        </p:nvSpPr>
        <p:spPr bwMode="white">
          <a:xfrm>
            <a:off x="5672138" y="4419600"/>
            <a:ext cx="15113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sz="1600" b="1" dirty="0" smtClean="0">
                <a:solidFill>
                  <a:srgbClr val="002060"/>
                </a:solidFill>
                <a:latin typeface="Times New Roman" pitchFamily="18" charset="0"/>
                <a:cs typeface="Times New Roman" pitchFamily="18" charset="0"/>
              </a:rPr>
              <a:t>Xây </a:t>
            </a:r>
            <a:r>
              <a:rPr lang="vi-VN" sz="1600" b="1" dirty="0">
                <a:solidFill>
                  <a:srgbClr val="002060"/>
                </a:solidFill>
                <a:latin typeface="Times New Roman" pitchFamily="18" charset="0"/>
                <a:cs typeface="Times New Roman" pitchFamily="18" charset="0"/>
              </a:rPr>
              <a:t>dựng chuẩn chất lượng đầu ra </a:t>
            </a:r>
            <a:endParaRPr lang="en-US" sz="1600" dirty="0">
              <a:solidFill>
                <a:srgbClr val="002060"/>
              </a:solidFill>
              <a:latin typeface="Times New Roman" pitchFamily="18" charset="0"/>
              <a:cs typeface="Times New Roman" pitchFamily="18" charset="0"/>
            </a:endParaRPr>
          </a:p>
        </p:txBody>
      </p:sp>
      <p:sp>
        <p:nvSpPr>
          <p:cNvPr id="40" name="Oval 36"/>
          <p:cNvSpPr>
            <a:spLocks noChangeArrowheads="1"/>
          </p:cNvSpPr>
          <p:nvPr/>
        </p:nvSpPr>
        <p:spPr bwMode="ltGray">
          <a:xfrm>
            <a:off x="7645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41" name="Oval 15"/>
          <p:cNvSpPr>
            <a:spLocks noChangeArrowheads="1"/>
          </p:cNvSpPr>
          <p:nvPr/>
        </p:nvSpPr>
        <p:spPr bwMode="gray">
          <a:xfrm>
            <a:off x="7416800"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2" name="Oval 16"/>
          <p:cNvSpPr>
            <a:spLocks noChangeArrowheads="1"/>
          </p:cNvSpPr>
          <p:nvPr/>
        </p:nvSpPr>
        <p:spPr bwMode="gray">
          <a:xfrm>
            <a:off x="7450138"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17"/>
          <p:cNvSpPr>
            <a:spLocks noChangeArrowheads="1"/>
          </p:cNvSpPr>
          <p:nvPr/>
        </p:nvSpPr>
        <p:spPr bwMode="gray">
          <a:xfrm>
            <a:off x="7507288"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44" name="Picture 18"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7450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45" name="Text Box 12"/>
          <p:cNvSpPr txBox="1">
            <a:spLocks noChangeArrowheads="1"/>
          </p:cNvSpPr>
          <p:nvPr/>
        </p:nvSpPr>
        <p:spPr bwMode="white">
          <a:xfrm>
            <a:off x="7416799" y="4267200"/>
            <a:ext cx="158591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sz="1600" b="1" dirty="0" smtClean="0">
                <a:solidFill>
                  <a:srgbClr val="002060"/>
                </a:solidFill>
                <a:latin typeface="Times New Roman" pitchFamily="18" charset="0"/>
                <a:cs typeface="Times New Roman" pitchFamily="18" charset="0"/>
              </a:rPr>
              <a:t>Thực </a:t>
            </a:r>
            <a:r>
              <a:rPr lang="vi-VN" sz="1600" b="1" dirty="0">
                <a:solidFill>
                  <a:srgbClr val="002060"/>
                </a:solidFill>
                <a:latin typeface="Times New Roman" pitchFamily="18" charset="0"/>
                <a:cs typeface="Times New Roman" pitchFamily="18" charset="0"/>
              </a:rPr>
              <a:t>hiện cơ chế người học tham gia đánh giá hoạt động </a:t>
            </a:r>
            <a:r>
              <a:rPr lang="en-US" sz="1600" b="1" dirty="0" smtClean="0">
                <a:solidFill>
                  <a:srgbClr val="002060"/>
                </a:solidFill>
                <a:latin typeface="Times New Roman" pitchFamily="18" charset="0"/>
                <a:cs typeface="Times New Roman" pitchFamily="18" charset="0"/>
              </a:rPr>
              <a:t>GD&amp;ĐT</a:t>
            </a:r>
            <a:endParaRPr lang="en-US" sz="1600" dirty="0">
              <a:solidFill>
                <a:srgbClr val="002060"/>
              </a:solidFill>
              <a:latin typeface="Times New Roman" pitchFamily="18" charset="0"/>
              <a:cs typeface="Times New Roman" pitchFamily="18" charset="0"/>
            </a:endParaRPr>
          </a:p>
        </p:txBody>
      </p:sp>
      <p:sp>
        <p:nvSpPr>
          <p:cNvPr id="46"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4976926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066800"/>
            <a:ext cx="8763000" cy="646331"/>
          </a:xfrm>
          <a:prstGeom prst="rect">
            <a:avLst/>
          </a:prstGeom>
        </p:spPr>
        <p:txBody>
          <a:bodyPr wrap="square">
            <a:spAutoFit/>
          </a:bodyPr>
          <a:lstStyle/>
          <a:p>
            <a:pPr marL="285750" indent="-285750" algn="just">
              <a:spcAft>
                <a:spcPts val="600"/>
              </a:spcAft>
              <a:buFont typeface="Wingdings" pitchFamily="2" charset="2"/>
              <a:buChar char="v"/>
            </a:pPr>
            <a:r>
              <a:rPr lang="en-US" b="1" dirty="0" smtClean="0">
                <a:solidFill>
                  <a:srgbClr val="FFC000"/>
                </a:solidFill>
                <a:latin typeface="Times New Roman" pitchFamily="18" charset="0"/>
                <a:cs typeface="Times New Roman" pitchFamily="18" charset="0"/>
              </a:rPr>
              <a:t>P</a:t>
            </a:r>
            <a:r>
              <a:rPr lang="vi-VN" b="1" dirty="0" smtClean="0">
                <a:solidFill>
                  <a:srgbClr val="FFC000"/>
                </a:solidFill>
                <a:latin typeface="Times New Roman" pitchFamily="18" charset="0"/>
                <a:cs typeface="Times New Roman" pitchFamily="18" charset="0"/>
              </a:rPr>
              <a:t>hát triển đội ngũ cán bộ quản lý và giảng viên theo tiêu chuẩn của trường cao đẳng tiên tiến, định hướng đổi mới Nhà trường và hội nhập quốc tế</a:t>
            </a:r>
            <a:endParaRPr lang="en-US" b="1" dirty="0" smtClean="0">
              <a:solidFill>
                <a:srgbClr val="FFC000"/>
              </a:solidFill>
              <a:latin typeface="Times New Roman" pitchFamily="18" charset="0"/>
              <a:cs typeface="Times New Roman" pitchFamily="18" charset="0"/>
            </a:endParaRPr>
          </a:p>
        </p:txBody>
      </p:sp>
      <p:sp>
        <p:nvSpPr>
          <p:cNvPr id="4" name="AutoShape 3"/>
          <p:cNvSpPr>
            <a:spLocks noChangeArrowheads="1"/>
          </p:cNvSpPr>
          <p:nvPr/>
        </p:nvSpPr>
        <p:spPr bwMode="gray">
          <a:xfrm>
            <a:off x="4044950" y="3116962"/>
            <a:ext cx="504825" cy="576262"/>
          </a:xfrm>
          <a:prstGeom prst="chevron">
            <a:avLst>
              <a:gd name="adj" fmla="val 52514"/>
            </a:avLst>
          </a:prstGeom>
          <a:solidFill>
            <a:schemeClr val="accent1"/>
          </a:soli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5" name="Oval 10"/>
          <p:cNvSpPr>
            <a:spLocks noChangeArrowheads="1"/>
          </p:cNvSpPr>
          <p:nvPr/>
        </p:nvSpPr>
        <p:spPr bwMode="gray">
          <a:xfrm>
            <a:off x="1884362" y="2318449"/>
            <a:ext cx="2160588" cy="2160588"/>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6" name="Oval 11"/>
          <p:cNvSpPr>
            <a:spLocks noChangeArrowheads="1"/>
          </p:cNvSpPr>
          <p:nvPr/>
        </p:nvSpPr>
        <p:spPr bwMode="gray">
          <a:xfrm>
            <a:off x="1884362" y="2318449"/>
            <a:ext cx="2160588" cy="2160588"/>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7" name="Oval 12"/>
          <p:cNvSpPr>
            <a:spLocks noChangeArrowheads="1"/>
          </p:cNvSpPr>
          <p:nvPr/>
        </p:nvSpPr>
        <p:spPr bwMode="gray">
          <a:xfrm>
            <a:off x="2025650" y="2459737"/>
            <a:ext cx="1878012" cy="1878012"/>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8" name="Oval 13"/>
          <p:cNvSpPr>
            <a:spLocks noChangeArrowheads="1"/>
          </p:cNvSpPr>
          <p:nvPr/>
        </p:nvSpPr>
        <p:spPr bwMode="gray">
          <a:xfrm>
            <a:off x="2027237" y="2462912"/>
            <a:ext cx="1878013" cy="1878012"/>
          </a:xfrm>
          <a:prstGeom prst="ellipse">
            <a:avLst/>
          </a:prstGeom>
          <a:gradFill rotWithShape="1">
            <a:gsLst>
              <a:gs pos="0">
                <a:schemeClr val="folHlink">
                  <a:gamma/>
                  <a:shade val="63529"/>
                  <a:invGamma/>
                </a:schemeClr>
              </a:gs>
              <a:gs pos="100000">
                <a:schemeClr val="fo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9" name="Oval 14"/>
          <p:cNvSpPr>
            <a:spLocks noChangeArrowheads="1"/>
          </p:cNvSpPr>
          <p:nvPr/>
        </p:nvSpPr>
        <p:spPr bwMode="gray">
          <a:xfrm>
            <a:off x="2119312" y="2553399"/>
            <a:ext cx="1690688" cy="169068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nvGrpSpPr>
          <p:cNvPr id="10" name="Group 15"/>
          <p:cNvGrpSpPr>
            <a:grpSpLocks/>
          </p:cNvGrpSpPr>
          <p:nvPr/>
        </p:nvGrpSpPr>
        <p:grpSpPr bwMode="auto">
          <a:xfrm>
            <a:off x="2146300" y="2578799"/>
            <a:ext cx="1636712" cy="1636713"/>
            <a:chOff x="4166" y="1706"/>
            <a:chExt cx="1252" cy="1252"/>
          </a:xfrm>
        </p:grpSpPr>
        <p:sp>
          <p:nvSpPr>
            <p:cNvPr id="11" name="Oval 16"/>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2" name="Oval 17"/>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3" name="Oval 18"/>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4" name="Oval 19"/>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5" name="Oval 20"/>
          <p:cNvSpPr>
            <a:spLocks noChangeArrowheads="1"/>
          </p:cNvSpPr>
          <p:nvPr/>
        </p:nvSpPr>
        <p:spPr bwMode="gray">
          <a:xfrm>
            <a:off x="4621212" y="2324799"/>
            <a:ext cx="2160588" cy="2160588"/>
          </a:xfrm>
          <a:prstGeom prst="ellipse">
            <a:avLst/>
          </a:prstGeom>
          <a:gradFill rotWithShape="1">
            <a:gsLst>
              <a:gs pos="0">
                <a:schemeClr val="accent1">
                  <a:gamma/>
                  <a:tint val="0"/>
                  <a:invGamma/>
                </a:schemeClr>
              </a:gs>
              <a:gs pos="50000">
                <a:schemeClr val="accent1"/>
              </a:gs>
              <a:gs pos="100000">
                <a:schemeClr val="accent1">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16" name="Oval 21"/>
          <p:cNvSpPr>
            <a:spLocks noChangeArrowheads="1"/>
          </p:cNvSpPr>
          <p:nvPr/>
        </p:nvSpPr>
        <p:spPr bwMode="gray">
          <a:xfrm>
            <a:off x="4621212" y="2324799"/>
            <a:ext cx="2160588" cy="2160588"/>
          </a:xfrm>
          <a:prstGeom prst="ellipse">
            <a:avLst/>
          </a:prstGeom>
          <a:gradFill rotWithShape="1">
            <a:gsLst>
              <a:gs pos="0">
                <a:schemeClr val="accent1">
                  <a:alpha val="32001"/>
                </a:schemeClr>
              </a:gs>
              <a:gs pos="100000">
                <a:schemeClr val="accent1">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17" name="Oval 22"/>
          <p:cNvSpPr>
            <a:spLocks noChangeArrowheads="1"/>
          </p:cNvSpPr>
          <p:nvPr/>
        </p:nvSpPr>
        <p:spPr bwMode="gray">
          <a:xfrm>
            <a:off x="4762500" y="2466087"/>
            <a:ext cx="1878012" cy="1878012"/>
          </a:xfrm>
          <a:prstGeom prst="ellipse">
            <a:avLst/>
          </a:prstGeom>
          <a:gradFill rotWithShape="1">
            <a:gsLst>
              <a:gs pos="0">
                <a:schemeClr val="accent1">
                  <a:gamma/>
                  <a:shade val="54118"/>
                  <a:invGamma/>
                </a:schemeClr>
              </a:gs>
              <a:gs pos="50000">
                <a:schemeClr val="accent1"/>
              </a:gs>
              <a:gs pos="100000">
                <a:schemeClr val="accent1">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18" name="Oval 23"/>
          <p:cNvSpPr>
            <a:spLocks noChangeArrowheads="1"/>
          </p:cNvSpPr>
          <p:nvPr/>
        </p:nvSpPr>
        <p:spPr bwMode="gray">
          <a:xfrm>
            <a:off x="4764087" y="2469262"/>
            <a:ext cx="1878013" cy="1878012"/>
          </a:xfrm>
          <a:prstGeom prst="ellipse">
            <a:avLst/>
          </a:prstGeom>
          <a:gradFill rotWithShape="1">
            <a:gsLst>
              <a:gs pos="0">
                <a:schemeClr val="accent1">
                  <a:gamma/>
                  <a:shade val="63529"/>
                  <a:invGamma/>
                </a:schemeClr>
              </a:gs>
              <a:gs pos="100000">
                <a:schemeClr val="accent1">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19" name="Oval 24"/>
          <p:cNvSpPr>
            <a:spLocks noChangeArrowheads="1"/>
          </p:cNvSpPr>
          <p:nvPr/>
        </p:nvSpPr>
        <p:spPr bwMode="gray">
          <a:xfrm>
            <a:off x="4856162" y="2559749"/>
            <a:ext cx="1690688" cy="169068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nvGrpSpPr>
          <p:cNvPr id="20" name="Group 25"/>
          <p:cNvGrpSpPr>
            <a:grpSpLocks/>
          </p:cNvGrpSpPr>
          <p:nvPr/>
        </p:nvGrpSpPr>
        <p:grpSpPr bwMode="auto">
          <a:xfrm>
            <a:off x="4883150" y="2578799"/>
            <a:ext cx="1636712" cy="1636713"/>
            <a:chOff x="4166" y="1706"/>
            <a:chExt cx="1252" cy="1252"/>
          </a:xfrm>
        </p:grpSpPr>
        <p:sp>
          <p:nvSpPr>
            <p:cNvPr id="21" name="Oval 26"/>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22" name="Oval 27"/>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23" name="Oval 28"/>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24" name="Oval 29"/>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25" name="AutoShape 35"/>
          <p:cNvSpPr>
            <a:spLocks noChangeArrowheads="1"/>
          </p:cNvSpPr>
          <p:nvPr/>
        </p:nvSpPr>
        <p:spPr bwMode="auto">
          <a:xfrm>
            <a:off x="1933575" y="4665662"/>
            <a:ext cx="2057400" cy="515937"/>
          </a:xfrm>
          <a:prstGeom prst="roundRect">
            <a:avLst>
              <a:gd name="adj" fmla="val 50000"/>
            </a:avLst>
          </a:prstGeom>
          <a:noFill/>
          <a:ln w="38100" algn="ctr">
            <a:solidFill>
              <a:schemeClr val="tx1"/>
            </a:solidFill>
            <a:round/>
            <a:headEnd/>
            <a:tailEnd/>
          </a:ln>
          <a:effectLst/>
          <a:extLst>
            <a:ext uri="{909E8E84-426E-40DD-AFC4-6F175D3DCCD1}">
              <a14:hiddenFill xmlns:a14="http://schemas.microsoft.com/office/drawing/2010/main">
                <a:gradFill rotWithShape="1">
                  <a:gsLst>
                    <a:gs pos="0">
                      <a:schemeClr val="bg1"/>
                    </a:gs>
                    <a:gs pos="100000">
                      <a:schemeClr val="bg1">
                        <a:gamma/>
                        <a:shade val="46275"/>
                        <a:invGamma/>
                      </a:schemeClr>
                    </a:gs>
                  </a:gsLst>
                  <a:lin ang="0" scaled="1"/>
                </a:gradFill>
              </a14:hiddenFill>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pPr algn="ctr" eaLnBrk="0" hangingPunct="0"/>
            <a:r>
              <a:rPr lang="en-US" sz="2800" b="1" dirty="0" smtClean="0">
                <a:effectLst>
                  <a:outerShdw blurRad="38100" dist="38100" dir="2700000" algn="tl">
                    <a:srgbClr val="000000"/>
                  </a:outerShdw>
                </a:effectLst>
                <a:latin typeface="Times New Roman" pitchFamily="18" charset="0"/>
                <a:cs typeface="Times New Roman" pitchFamily="18" charset="0"/>
              </a:rPr>
              <a:t>2015</a:t>
            </a:r>
            <a:endParaRPr lang="en-US" sz="2800" b="1" dirty="0">
              <a:effectLst>
                <a:outerShdw blurRad="38100" dist="38100" dir="2700000" algn="tl">
                  <a:srgbClr val="000000"/>
                </a:outerShdw>
              </a:effectLst>
              <a:latin typeface="Times New Roman" pitchFamily="18" charset="0"/>
              <a:cs typeface="Times New Roman" pitchFamily="18" charset="0"/>
            </a:endParaRPr>
          </a:p>
        </p:txBody>
      </p:sp>
      <p:sp>
        <p:nvSpPr>
          <p:cNvPr id="26" name="AutoShape 36"/>
          <p:cNvSpPr>
            <a:spLocks noChangeArrowheads="1"/>
          </p:cNvSpPr>
          <p:nvPr/>
        </p:nvSpPr>
        <p:spPr bwMode="auto">
          <a:xfrm>
            <a:off x="4667250" y="4665663"/>
            <a:ext cx="2057400" cy="515937"/>
          </a:xfrm>
          <a:prstGeom prst="roundRect">
            <a:avLst>
              <a:gd name="adj" fmla="val 50000"/>
            </a:avLst>
          </a:prstGeom>
          <a:noFill/>
          <a:ln w="38100" algn="ctr">
            <a:solidFill>
              <a:schemeClr val="tx1"/>
            </a:solidFill>
            <a:round/>
            <a:headEnd/>
            <a:tailEnd/>
          </a:ln>
          <a:effectLst/>
          <a:extLst>
            <a:ext uri="{909E8E84-426E-40DD-AFC4-6F175D3DCCD1}">
              <a14:hiddenFill xmlns:a14="http://schemas.microsoft.com/office/drawing/2010/main">
                <a:gradFill rotWithShape="1">
                  <a:gsLst>
                    <a:gs pos="0">
                      <a:schemeClr val="bg1"/>
                    </a:gs>
                    <a:gs pos="100000">
                      <a:schemeClr val="bg1">
                        <a:gamma/>
                        <a:shade val="46275"/>
                        <a:invGamma/>
                      </a:schemeClr>
                    </a:gs>
                  </a:gsLst>
                  <a:lin ang="0" scaled="1"/>
                </a:gradFill>
              </a14:hiddenFill>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pPr algn="ctr" eaLnBrk="0" hangingPunct="0"/>
            <a:r>
              <a:rPr lang="en-US" sz="2800" b="1" dirty="0" smtClean="0">
                <a:effectLst>
                  <a:outerShdw blurRad="38100" dist="38100" dir="2700000" algn="tl">
                    <a:srgbClr val="000000"/>
                  </a:outerShdw>
                </a:effectLst>
                <a:latin typeface="Times New Roman" pitchFamily="18" charset="0"/>
                <a:cs typeface="Times New Roman" pitchFamily="18" charset="0"/>
              </a:rPr>
              <a:t>2020</a:t>
            </a:r>
            <a:endParaRPr lang="en-US" sz="2800" b="1" dirty="0">
              <a:effectLst>
                <a:outerShdw blurRad="38100" dist="38100" dir="2700000" algn="tl">
                  <a:srgbClr val="000000"/>
                </a:outerShdw>
              </a:effectLst>
              <a:latin typeface="Times New Roman" pitchFamily="18" charset="0"/>
              <a:cs typeface="Times New Roman" pitchFamily="18" charset="0"/>
            </a:endParaRPr>
          </a:p>
        </p:txBody>
      </p:sp>
      <p:sp>
        <p:nvSpPr>
          <p:cNvPr id="27" name="Text Box 38"/>
          <p:cNvSpPr txBox="1">
            <a:spLocks noChangeArrowheads="1"/>
          </p:cNvSpPr>
          <p:nvPr/>
        </p:nvSpPr>
        <p:spPr bwMode="gray">
          <a:xfrm>
            <a:off x="2166749" y="2858199"/>
            <a:ext cx="1719451"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solidFill>
                  <a:srgbClr val="000000"/>
                </a:solidFill>
                <a:latin typeface="Times New Roman" pitchFamily="18" charset="0"/>
                <a:cs typeface="Times New Roman" pitchFamily="18" charset="0"/>
              </a:rPr>
              <a:t>CB-GV-NV: 356</a:t>
            </a:r>
            <a:r>
              <a:rPr lang="vi-VN" sz="1600" dirty="0" smtClean="0">
                <a:solidFill>
                  <a:srgbClr val="000000"/>
                </a:solidFill>
                <a:latin typeface="Times New Roman" pitchFamily="18" charset="0"/>
                <a:cs typeface="Times New Roman" pitchFamily="18" charset="0"/>
              </a:rPr>
              <a:t> </a:t>
            </a:r>
            <a:r>
              <a:rPr lang="vi-VN" sz="1600" dirty="0">
                <a:solidFill>
                  <a:srgbClr val="000000"/>
                </a:solidFill>
                <a:latin typeface="Times New Roman" pitchFamily="18" charset="0"/>
                <a:cs typeface="Times New Roman" pitchFamily="18" charset="0"/>
              </a:rPr>
              <a:t>trong đó </a:t>
            </a:r>
            <a:r>
              <a:rPr lang="en-US" sz="1600" dirty="0" smtClean="0">
                <a:solidFill>
                  <a:srgbClr val="000000"/>
                </a:solidFill>
                <a:latin typeface="Times New Roman" pitchFamily="18" charset="0"/>
                <a:cs typeface="Times New Roman" pitchFamily="18" charset="0"/>
              </a:rPr>
              <a:t>GV: </a:t>
            </a:r>
            <a:r>
              <a:rPr lang="vi-VN" sz="1600" dirty="0" smtClean="0">
                <a:solidFill>
                  <a:srgbClr val="000000"/>
                </a:solidFill>
                <a:latin typeface="Times New Roman" pitchFamily="18" charset="0"/>
                <a:cs typeface="Times New Roman" pitchFamily="18" charset="0"/>
              </a:rPr>
              <a:t>241 </a:t>
            </a:r>
            <a:r>
              <a:rPr lang="vi-VN" sz="1600" dirty="0">
                <a:solidFill>
                  <a:srgbClr val="000000"/>
                </a:solidFill>
                <a:latin typeface="Times New Roman" pitchFamily="18" charset="0"/>
                <a:cs typeface="Times New Roman" pitchFamily="18" charset="0"/>
              </a:rPr>
              <a:t>người với 50% là sau đại học</a:t>
            </a:r>
            <a:endParaRPr lang="en-US" sz="1600" dirty="0">
              <a:solidFill>
                <a:srgbClr val="000000"/>
              </a:solidFill>
              <a:latin typeface="Times New Roman" pitchFamily="18" charset="0"/>
              <a:cs typeface="Times New Roman" pitchFamily="18" charset="0"/>
            </a:endParaRPr>
          </a:p>
        </p:txBody>
      </p:sp>
      <p:sp>
        <p:nvSpPr>
          <p:cNvPr id="29" name="Text Box 38"/>
          <p:cNvSpPr txBox="1">
            <a:spLocks noChangeArrowheads="1"/>
          </p:cNvSpPr>
          <p:nvPr/>
        </p:nvSpPr>
        <p:spPr bwMode="gray">
          <a:xfrm>
            <a:off x="4876800" y="2847781"/>
            <a:ext cx="1719451"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solidFill>
                  <a:srgbClr val="000000"/>
                </a:solidFill>
                <a:latin typeface="Times New Roman" pitchFamily="18" charset="0"/>
                <a:cs typeface="Times New Roman" pitchFamily="18" charset="0"/>
              </a:rPr>
              <a:t>CB-GV-NV: 500</a:t>
            </a:r>
            <a:r>
              <a:rPr lang="vi-VN" sz="1600" dirty="0" smtClean="0">
                <a:solidFill>
                  <a:srgbClr val="000000"/>
                </a:solidFill>
                <a:latin typeface="Times New Roman" pitchFamily="18" charset="0"/>
                <a:cs typeface="Times New Roman" pitchFamily="18" charset="0"/>
              </a:rPr>
              <a:t> </a:t>
            </a:r>
            <a:r>
              <a:rPr lang="vi-VN" sz="1600" dirty="0">
                <a:solidFill>
                  <a:srgbClr val="000000"/>
                </a:solidFill>
                <a:latin typeface="Times New Roman" pitchFamily="18" charset="0"/>
                <a:cs typeface="Times New Roman" pitchFamily="18" charset="0"/>
              </a:rPr>
              <a:t>trong đó </a:t>
            </a:r>
            <a:r>
              <a:rPr lang="en-US" sz="1600" dirty="0" smtClean="0">
                <a:solidFill>
                  <a:srgbClr val="000000"/>
                </a:solidFill>
                <a:latin typeface="Times New Roman" pitchFamily="18" charset="0"/>
                <a:cs typeface="Times New Roman" pitchFamily="18" charset="0"/>
              </a:rPr>
              <a:t>GV: 400</a:t>
            </a:r>
            <a:r>
              <a:rPr lang="vi-VN" sz="1600" dirty="0" smtClean="0">
                <a:solidFill>
                  <a:srgbClr val="000000"/>
                </a:solidFill>
                <a:latin typeface="Times New Roman" pitchFamily="18" charset="0"/>
                <a:cs typeface="Times New Roman" pitchFamily="18" charset="0"/>
              </a:rPr>
              <a:t> </a:t>
            </a:r>
            <a:r>
              <a:rPr lang="en-US" sz="1600" dirty="0" smtClean="0">
                <a:solidFill>
                  <a:srgbClr val="000000"/>
                </a:solidFill>
                <a:latin typeface="Times New Roman" pitchFamily="18" charset="0"/>
                <a:cs typeface="Times New Roman" pitchFamily="18" charset="0"/>
              </a:rPr>
              <a:t>(8</a:t>
            </a:r>
            <a:r>
              <a:rPr lang="vi-VN" sz="1600" dirty="0" smtClean="0">
                <a:solidFill>
                  <a:srgbClr val="000000"/>
                </a:solidFill>
                <a:latin typeface="Times New Roman" pitchFamily="18" charset="0"/>
                <a:cs typeface="Times New Roman" pitchFamily="18" charset="0"/>
              </a:rPr>
              <a:t>0</a:t>
            </a:r>
            <a:r>
              <a:rPr lang="vi-VN" sz="1600" dirty="0">
                <a:solidFill>
                  <a:srgbClr val="000000"/>
                </a:solidFill>
                <a:latin typeface="Times New Roman" pitchFamily="18" charset="0"/>
                <a:cs typeface="Times New Roman" pitchFamily="18" charset="0"/>
              </a:rPr>
              <a:t>% là sau đại </a:t>
            </a:r>
            <a:r>
              <a:rPr lang="vi-VN" sz="1600" dirty="0" smtClean="0">
                <a:solidFill>
                  <a:srgbClr val="000000"/>
                </a:solidFill>
                <a:latin typeface="Times New Roman" pitchFamily="18" charset="0"/>
                <a:cs typeface="Times New Roman" pitchFamily="18" charset="0"/>
              </a:rPr>
              <a:t>học</a:t>
            </a:r>
            <a:r>
              <a:rPr lang="en-US" sz="1600" dirty="0" smtClean="0">
                <a:solidFill>
                  <a:srgbClr val="000000"/>
                </a:solidFill>
                <a:latin typeface="Times New Roman" pitchFamily="18" charset="0"/>
                <a:cs typeface="Times New Roman" pitchFamily="18" charset="0"/>
              </a:rPr>
              <a:t>; 4% </a:t>
            </a:r>
            <a:r>
              <a:rPr lang="en-US" sz="1600" dirty="0" err="1" smtClean="0">
                <a:solidFill>
                  <a:srgbClr val="000000"/>
                </a:solidFill>
                <a:latin typeface="Times New Roman" pitchFamily="18" charset="0"/>
                <a:cs typeface="Times New Roman" pitchFamily="18" charset="0"/>
              </a:rPr>
              <a:t>là</a:t>
            </a:r>
            <a:r>
              <a:rPr lang="en-US" sz="1600" dirty="0" smtClean="0">
                <a:solidFill>
                  <a:srgbClr val="000000"/>
                </a:solidFill>
                <a:latin typeface="Times New Roman" pitchFamily="18" charset="0"/>
                <a:cs typeface="Times New Roman" pitchFamily="18" charset="0"/>
              </a:rPr>
              <a:t> </a:t>
            </a:r>
            <a:r>
              <a:rPr lang="en-US" sz="1600" dirty="0" err="1" smtClean="0">
                <a:solidFill>
                  <a:srgbClr val="000000"/>
                </a:solidFill>
                <a:latin typeface="Times New Roman" pitchFamily="18" charset="0"/>
                <a:cs typeface="Times New Roman" pitchFamily="18" charset="0"/>
              </a:rPr>
              <a:t>tiến</a:t>
            </a:r>
            <a:r>
              <a:rPr lang="en-US" sz="1600" dirty="0" smtClean="0">
                <a:solidFill>
                  <a:srgbClr val="000000"/>
                </a:solidFill>
                <a:latin typeface="Times New Roman" pitchFamily="18" charset="0"/>
                <a:cs typeface="Times New Roman" pitchFamily="18" charset="0"/>
              </a:rPr>
              <a:t> </a:t>
            </a:r>
            <a:r>
              <a:rPr lang="en-US" sz="1600" dirty="0" err="1" smtClean="0">
                <a:solidFill>
                  <a:srgbClr val="000000"/>
                </a:solidFill>
                <a:latin typeface="Times New Roman" pitchFamily="18" charset="0"/>
                <a:cs typeface="Times New Roman" pitchFamily="18" charset="0"/>
              </a:rPr>
              <a:t>sĩ</a:t>
            </a:r>
            <a:r>
              <a:rPr lang="en-US" sz="1600" dirty="0">
                <a:solidFill>
                  <a:srgbClr val="000000"/>
                </a:solidFill>
                <a:latin typeface="Times New Roman" pitchFamily="18" charset="0"/>
                <a:cs typeface="Times New Roman" pitchFamily="18" charset="0"/>
              </a:rPr>
              <a:t>)</a:t>
            </a:r>
          </a:p>
        </p:txBody>
      </p:sp>
      <p:sp>
        <p:nvSpPr>
          <p:cNvPr id="2" name="Rectangle 1"/>
          <p:cNvSpPr/>
          <p:nvPr/>
        </p:nvSpPr>
        <p:spPr>
          <a:xfrm>
            <a:off x="304800" y="5352871"/>
            <a:ext cx="8534400" cy="1200329"/>
          </a:xfrm>
          <a:prstGeom prst="rect">
            <a:avLst/>
          </a:prstGeom>
        </p:spPr>
        <p:txBody>
          <a:bodyPr wrap="square">
            <a:spAutoFit/>
          </a:bodyPr>
          <a:lstStyle/>
          <a:p>
            <a:pPr algn="just"/>
            <a:r>
              <a:rPr lang="vi-VN" dirty="0" smtClean="0">
                <a:latin typeface="Times New Roman" pitchFamily="18" charset="0"/>
                <a:cs typeface="Times New Roman" pitchFamily="18" charset="0"/>
              </a:rPr>
              <a:t>Có </a:t>
            </a:r>
            <a:r>
              <a:rPr lang="vi-VN" dirty="0">
                <a:latin typeface="Times New Roman" pitchFamily="18" charset="0"/>
                <a:cs typeface="Times New Roman" pitchFamily="18" charset="0"/>
              </a:rPr>
              <a:t>chế độ ưu đãi, đãi ngộ để tuyển dụng đội ngũ giảng viên có trình độ học vị và chuyên môn cao, chế độ khuyến khích giảng viên và cán bộ quản lý nâng cao trình độ chuyên môn nghiệp vụ, có chính sách hỗ trợ cho đội ngũ nhà giáo, tạo điều kiện cho các chuyên gia người nước ngoài tham gia giảng dạy và nghiên cứu tại trường.</a:t>
            </a:r>
            <a:endParaRPr lang="en-US" dirty="0">
              <a:latin typeface="Times New Roman" pitchFamily="18" charset="0"/>
              <a:cs typeface="Times New Roman" pitchFamily="18" charset="0"/>
            </a:endParaRPr>
          </a:p>
        </p:txBody>
      </p:sp>
      <p:sp>
        <p:nvSpPr>
          <p:cNvPr id="30" name="Rectangle 29"/>
          <p:cNvSpPr/>
          <p:nvPr/>
        </p:nvSpPr>
        <p:spPr>
          <a:xfrm>
            <a:off x="0" y="1809690"/>
            <a:ext cx="9144000" cy="400110"/>
          </a:xfrm>
          <a:prstGeom prst="rect">
            <a:avLst/>
          </a:prstGeom>
        </p:spPr>
        <p:txBody>
          <a:bodyPr wrap="square">
            <a:spAutoFit/>
          </a:bodyPr>
          <a:lstStyle/>
          <a:p>
            <a:pPr algn="ct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rường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Cao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đẳng</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Kỹ</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thuật</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Lý</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Tự</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Trọng</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thành</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phố</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Minh</a:t>
            </a:r>
          </a:p>
        </p:txBody>
      </p:sp>
      <p:sp>
        <p:nvSpPr>
          <p:cNvPr id="32"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26344556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02206" y="2438400"/>
            <a:ext cx="2436594" cy="2308324"/>
          </a:xfrm>
          <a:prstGeom prst="rect">
            <a:avLst/>
          </a:prstGeom>
          <a:ln w="28575">
            <a:solidFill>
              <a:srgbClr val="FFFF00"/>
            </a:solidFill>
            <a:prstDash val="lgDashDot"/>
          </a:ln>
        </p:spPr>
        <p:txBody>
          <a:bodyPr wrap="square">
            <a:spAutoFit/>
          </a:bodyPr>
          <a:lstStyle/>
          <a:p>
            <a:pPr marL="285750" indent="-285750" algn="just">
              <a:spcAft>
                <a:spcPts val="600"/>
              </a:spcAft>
              <a:buFont typeface="Wingdings" pitchFamily="2" charset="2"/>
              <a:buChar char="v"/>
            </a:pPr>
            <a:r>
              <a:rPr lang="en-US" b="1" dirty="0" err="1" smtClean="0">
                <a:solidFill>
                  <a:srgbClr val="FFC000"/>
                </a:solidFill>
                <a:latin typeface="Times New Roman" pitchFamily="18" charset="0"/>
                <a:cs typeface="Times New Roman" pitchFamily="18" charset="0"/>
              </a:rPr>
              <a:t>Đổ</a:t>
            </a:r>
            <a:r>
              <a:rPr lang="vi-VN" b="1" dirty="0" smtClean="0">
                <a:solidFill>
                  <a:srgbClr val="FFC000"/>
                </a:solidFill>
                <a:latin typeface="Times New Roman" pitchFamily="18" charset="0"/>
                <a:cs typeface="Times New Roman" pitchFamily="18" charset="0"/>
              </a:rPr>
              <a:t>i mới chính sách, cơ chế tài chính, huy động sự tham gia đóng góp của toàn xã hội nhằm nâng cao hiệu quả đầu tư để phát triển nhà trường </a:t>
            </a:r>
            <a:endParaRPr lang="en-US" b="1" dirty="0" smtClean="0">
              <a:solidFill>
                <a:srgbClr val="FFC000"/>
              </a:solidFill>
              <a:latin typeface="Times New Roman" pitchFamily="18" charset="0"/>
              <a:cs typeface="Times New Roman" pitchFamily="18" charset="0"/>
            </a:endParaRPr>
          </a:p>
        </p:txBody>
      </p:sp>
      <p:sp>
        <p:nvSpPr>
          <p:cNvPr id="2" name="Isosceles Triangle 1"/>
          <p:cNvSpPr/>
          <p:nvPr/>
        </p:nvSpPr>
        <p:spPr>
          <a:xfrm rot="19591219">
            <a:off x="5544351" y="3423479"/>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p:cNvSpPr/>
          <p:nvPr/>
        </p:nvSpPr>
        <p:spPr>
          <a:xfrm rot="1893545">
            <a:off x="2870023" y="3439213"/>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utoShape 4"/>
          <p:cNvSpPr>
            <a:spLocks noChangeArrowheads="1"/>
          </p:cNvSpPr>
          <p:nvPr/>
        </p:nvSpPr>
        <p:spPr bwMode="blackWhite">
          <a:xfrm>
            <a:off x="220692"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7" name="AutoShape 5"/>
          <p:cNvSpPr>
            <a:spLocks noChangeArrowheads="1"/>
          </p:cNvSpPr>
          <p:nvPr/>
        </p:nvSpPr>
        <p:spPr bwMode="blackWhite">
          <a:xfrm>
            <a:off x="211548"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8" name="AutoShape 6"/>
          <p:cNvSpPr>
            <a:spLocks noChangeArrowheads="1"/>
          </p:cNvSpPr>
          <p:nvPr/>
        </p:nvSpPr>
        <p:spPr bwMode="blackWhite">
          <a:xfrm>
            <a:off x="220692"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2" name="AutoShape 5"/>
          <p:cNvSpPr>
            <a:spLocks noChangeArrowheads="1"/>
          </p:cNvSpPr>
          <p:nvPr/>
        </p:nvSpPr>
        <p:spPr bwMode="blackWhite">
          <a:xfrm>
            <a:off x="220692"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13" name="AutoShape 4"/>
          <p:cNvSpPr>
            <a:spLocks noChangeArrowheads="1"/>
          </p:cNvSpPr>
          <p:nvPr/>
        </p:nvSpPr>
        <p:spPr bwMode="blackWhite">
          <a:xfrm>
            <a:off x="6181344"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14" name="AutoShape 5"/>
          <p:cNvSpPr>
            <a:spLocks noChangeArrowheads="1"/>
          </p:cNvSpPr>
          <p:nvPr/>
        </p:nvSpPr>
        <p:spPr bwMode="blackWhite">
          <a:xfrm>
            <a:off x="6172200"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5" name="AutoShape 6"/>
          <p:cNvSpPr>
            <a:spLocks noChangeArrowheads="1"/>
          </p:cNvSpPr>
          <p:nvPr/>
        </p:nvSpPr>
        <p:spPr bwMode="blackWhite">
          <a:xfrm>
            <a:off x="6181344"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6" name="AutoShape 5"/>
          <p:cNvSpPr>
            <a:spLocks noChangeArrowheads="1"/>
          </p:cNvSpPr>
          <p:nvPr/>
        </p:nvSpPr>
        <p:spPr bwMode="blackWhite">
          <a:xfrm>
            <a:off x="6181344"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4" name="Rectangle 3"/>
          <p:cNvSpPr/>
          <p:nvPr/>
        </p:nvSpPr>
        <p:spPr>
          <a:xfrm>
            <a:off x="228600" y="1600200"/>
            <a:ext cx="2508215" cy="830997"/>
          </a:xfrm>
          <a:prstGeom prst="rect">
            <a:avLst/>
          </a:prstGeom>
        </p:spPr>
        <p:txBody>
          <a:bodyPr wrap="square">
            <a:spAutoFit/>
          </a:bodyPr>
          <a:lstStyle/>
          <a:p>
            <a:pPr algn="just"/>
            <a:r>
              <a:rPr lang="vi-VN" sz="1600" dirty="0" smtClean="0">
                <a:latin typeface="Times New Roman" pitchFamily="18" charset="0"/>
                <a:cs typeface="Times New Roman" pitchFamily="18" charset="0"/>
              </a:rPr>
              <a:t>Sử </a:t>
            </a:r>
            <a:r>
              <a:rPr lang="vi-VN" sz="1600" dirty="0">
                <a:latin typeface="Times New Roman" pitchFamily="18" charset="0"/>
                <a:cs typeface="Times New Roman" pitchFamily="18" charset="0"/>
              </a:rPr>
              <a:t>dụng ngân sách nhà nước hợp lý, hiệu quả và đúng quy định.</a:t>
            </a:r>
            <a:endParaRPr lang="en-US" sz="1600" dirty="0">
              <a:latin typeface="Times New Roman" pitchFamily="18" charset="0"/>
              <a:cs typeface="Times New Roman" pitchFamily="18" charset="0"/>
            </a:endParaRPr>
          </a:p>
        </p:txBody>
      </p:sp>
      <p:sp>
        <p:nvSpPr>
          <p:cNvPr id="18" name="Rectangle 17"/>
          <p:cNvSpPr/>
          <p:nvPr/>
        </p:nvSpPr>
        <p:spPr>
          <a:xfrm>
            <a:off x="228600" y="2895600"/>
            <a:ext cx="2499071" cy="338554"/>
          </a:xfrm>
          <a:prstGeom prst="rect">
            <a:avLst/>
          </a:prstGeom>
        </p:spPr>
        <p:txBody>
          <a:bodyPr wrap="square">
            <a:spAutoFit/>
          </a:bodyPr>
          <a:lstStyle/>
          <a:p>
            <a:r>
              <a:rPr lang="en-US" sz="1600" dirty="0" err="1">
                <a:latin typeface="Times New Roman" pitchFamily="18" charset="0"/>
                <a:cs typeface="Times New Roman" pitchFamily="18" charset="0"/>
              </a:rPr>
              <a:t>Tăng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quy</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mô</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đào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tạo</a:t>
            </a:r>
            <a:endParaRPr lang="en-US" sz="1600" dirty="0">
              <a:latin typeface="Times New Roman" pitchFamily="18" charset="0"/>
              <a:cs typeface="Times New Roman" pitchFamily="18" charset="0"/>
            </a:endParaRPr>
          </a:p>
        </p:txBody>
      </p:sp>
      <p:sp>
        <p:nvSpPr>
          <p:cNvPr id="19" name="Rectangle 18"/>
          <p:cNvSpPr/>
          <p:nvPr/>
        </p:nvSpPr>
        <p:spPr>
          <a:xfrm>
            <a:off x="228600" y="3817203"/>
            <a:ext cx="2508215" cy="830997"/>
          </a:xfrm>
          <a:prstGeom prst="rect">
            <a:avLst/>
          </a:prstGeom>
        </p:spPr>
        <p:txBody>
          <a:bodyPr wrap="square">
            <a:spAutoFit/>
          </a:bodyPr>
          <a:lstStyle/>
          <a:p>
            <a:pPr algn="just"/>
            <a:r>
              <a:rPr lang="en-US" sz="1600" dirty="0" err="1">
                <a:latin typeface="Times New Roman" pitchFamily="18" charset="0"/>
                <a:cs typeface="Times New Roman" pitchFamily="18" charset="0"/>
              </a:rPr>
              <a:t>Thành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lập</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trung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tâm</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Ngoại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ngữ</a:t>
            </a:r>
            <a:r>
              <a:rPr lang="en-US" sz="1600" dirty="0">
                <a:latin typeface="Times New Roman" pitchFamily="18" charset="0"/>
                <a:cs typeface="Times New Roman" pitchFamily="18" charset="0"/>
              </a:rPr>
              <a:t> - Tin </a:t>
            </a:r>
            <a:r>
              <a:rPr lang="en-US" sz="1600" dirty="0" err="1">
                <a:latin typeface="Times New Roman" pitchFamily="18" charset="0"/>
                <a:cs typeface="Times New Roman" pitchFamily="18" charset="0"/>
              </a:rPr>
              <a:t>học</a:t>
            </a:r>
            <a:r>
              <a:rPr lang="en-US" sz="1600" dirty="0">
                <a:latin typeface="Times New Roman" pitchFamily="18" charset="0"/>
                <a:cs typeface="Times New Roman" pitchFamily="18" charset="0"/>
              </a:rPr>
              <a:t> - </a:t>
            </a:r>
            <a:r>
              <a:rPr lang="en-US" sz="1600" dirty="0" err="1">
                <a:latin typeface="Times New Roman" pitchFamily="18" charset="0"/>
                <a:cs typeface="Times New Roman" pitchFamily="18" charset="0"/>
              </a:rPr>
              <a:t>Đào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tạo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ngắn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hạn</a:t>
            </a:r>
            <a:r>
              <a:rPr lang="en-US" sz="1600" dirty="0">
                <a:latin typeface="Times New Roman" pitchFamily="18" charset="0"/>
                <a:cs typeface="Times New Roman" pitchFamily="18" charset="0"/>
              </a:rPr>
              <a:t> </a:t>
            </a:r>
          </a:p>
        </p:txBody>
      </p:sp>
      <p:sp>
        <p:nvSpPr>
          <p:cNvPr id="20" name="Rectangle 19"/>
          <p:cNvSpPr/>
          <p:nvPr/>
        </p:nvSpPr>
        <p:spPr>
          <a:xfrm>
            <a:off x="199356" y="4852416"/>
            <a:ext cx="2508215" cy="830997"/>
          </a:xfrm>
          <a:prstGeom prst="rect">
            <a:avLst/>
          </a:prstGeom>
        </p:spPr>
        <p:txBody>
          <a:bodyPr wrap="square">
            <a:spAutoFit/>
          </a:bodyPr>
          <a:lstStyle/>
          <a:p>
            <a:pPr algn="just"/>
            <a:r>
              <a:rPr lang="en-US" sz="1600" dirty="0" err="1">
                <a:latin typeface="Times New Roman" pitchFamily="18" charset="0"/>
                <a:cs typeface="Times New Roman" pitchFamily="18" charset="0"/>
              </a:rPr>
              <a:t>Thực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hiện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và</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chuyển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giao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công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trình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nghiên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cứu</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khoa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học</a:t>
            </a:r>
            <a:r>
              <a:rPr lang="en-US" sz="1600" dirty="0">
                <a:latin typeface="Times New Roman" pitchFamily="18" charset="0"/>
                <a:cs typeface="Times New Roman" pitchFamily="18" charset="0"/>
              </a:rPr>
              <a:t> </a:t>
            </a:r>
          </a:p>
        </p:txBody>
      </p:sp>
      <p:sp>
        <p:nvSpPr>
          <p:cNvPr id="21" name="Rectangle 20"/>
          <p:cNvSpPr/>
          <p:nvPr/>
        </p:nvSpPr>
        <p:spPr>
          <a:xfrm>
            <a:off x="6172200" y="1607403"/>
            <a:ext cx="2508215" cy="830997"/>
          </a:xfrm>
          <a:prstGeom prst="rect">
            <a:avLst/>
          </a:prstGeom>
        </p:spPr>
        <p:txBody>
          <a:bodyPr wrap="square">
            <a:spAutoFit/>
          </a:bodyPr>
          <a:lstStyle/>
          <a:p>
            <a:pPr algn="just"/>
            <a:r>
              <a:rPr lang="en-US" sz="1600" dirty="0" err="1">
                <a:latin typeface="Times New Roman" pitchFamily="18" charset="0"/>
                <a:cs typeface="Times New Roman" pitchFamily="18" charset="0"/>
              </a:rPr>
              <a:t>Huy</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động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sự</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tham</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gia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của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nhà</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tài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trợ</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trong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và</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ngoài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nước</a:t>
            </a:r>
            <a:endParaRPr lang="en-US" sz="1600" dirty="0">
              <a:latin typeface="Times New Roman" pitchFamily="18" charset="0"/>
              <a:cs typeface="Times New Roman" pitchFamily="18" charset="0"/>
            </a:endParaRPr>
          </a:p>
        </p:txBody>
      </p:sp>
      <p:sp>
        <p:nvSpPr>
          <p:cNvPr id="22" name="Rectangle 21"/>
          <p:cNvSpPr/>
          <p:nvPr/>
        </p:nvSpPr>
        <p:spPr>
          <a:xfrm>
            <a:off x="6172200" y="2733518"/>
            <a:ext cx="2508215" cy="830997"/>
          </a:xfrm>
          <a:prstGeom prst="rect">
            <a:avLst/>
          </a:prstGeom>
        </p:spPr>
        <p:txBody>
          <a:bodyPr wrap="square">
            <a:spAutoFit/>
          </a:bodyPr>
          <a:lstStyle/>
          <a:p>
            <a:pPr algn="just"/>
            <a:r>
              <a:rPr lang="en-US" sz="1600" dirty="0" err="1">
                <a:latin typeface="Times New Roman" pitchFamily="18" charset="0"/>
                <a:cs typeface="Times New Roman" pitchFamily="18" charset="0"/>
              </a:rPr>
              <a:t>Đào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tạo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lại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bộ</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kỹ</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thuật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cho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các</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DN, </a:t>
            </a:r>
            <a:r>
              <a:rPr lang="en-US" sz="1600" dirty="0" err="1">
                <a:latin typeface="Times New Roman" pitchFamily="18" charset="0"/>
                <a:cs typeface="Times New Roman" pitchFamily="18" charset="0"/>
              </a:rPr>
              <a:t>mở</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rộng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hoạt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động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dịch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vụ</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đào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tạo</a:t>
            </a:r>
            <a:endParaRPr lang="en-US" sz="1600" dirty="0">
              <a:latin typeface="Times New Roman" pitchFamily="18" charset="0"/>
              <a:cs typeface="Times New Roman" pitchFamily="18" charset="0"/>
            </a:endParaRPr>
          </a:p>
        </p:txBody>
      </p:sp>
      <p:sp>
        <p:nvSpPr>
          <p:cNvPr id="23" name="Rectangle 22"/>
          <p:cNvSpPr/>
          <p:nvPr/>
        </p:nvSpPr>
        <p:spPr>
          <a:xfrm>
            <a:off x="6181344" y="3886200"/>
            <a:ext cx="2508215" cy="584775"/>
          </a:xfrm>
          <a:prstGeom prst="rect">
            <a:avLst/>
          </a:prstGeom>
        </p:spPr>
        <p:txBody>
          <a:bodyPr wrap="square">
            <a:spAutoFit/>
          </a:bodyPr>
          <a:lstStyle/>
          <a:p>
            <a:pPr algn="just"/>
            <a:r>
              <a:rPr lang="en-US" sz="1600" dirty="0" err="1">
                <a:latin typeface="Times New Roman" pitchFamily="18" charset="0"/>
                <a:cs typeface="Times New Roman" pitchFamily="18" charset="0"/>
              </a:rPr>
              <a:t>Liên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kết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với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các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cơ</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sở</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đào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tạo</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nước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ngoài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có</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uy</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tính</a:t>
            </a:r>
            <a:r>
              <a:rPr lang="en-US" sz="1600" dirty="0">
                <a:latin typeface="Times New Roman" pitchFamily="18" charset="0"/>
                <a:cs typeface="Times New Roman" pitchFamily="18" charset="0"/>
              </a:rPr>
              <a:t> </a:t>
            </a:r>
          </a:p>
        </p:txBody>
      </p:sp>
      <p:sp>
        <p:nvSpPr>
          <p:cNvPr id="24" name="Rectangle 23"/>
          <p:cNvSpPr/>
          <p:nvPr/>
        </p:nvSpPr>
        <p:spPr>
          <a:xfrm>
            <a:off x="6189252" y="5071646"/>
            <a:ext cx="2508215" cy="338554"/>
          </a:xfrm>
          <a:prstGeom prst="rect">
            <a:avLst/>
          </a:prstGeom>
        </p:spPr>
        <p:txBody>
          <a:bodyPr wrap="square">
            <a:spAutoFit/>
          </a:bodyPr>
          <a:lstStyle/>
          <a:p>
            <a:pPr algn="just"/>
            <a:r>
              <a:rPr lang="en-US" sz="1600" dirty="0" err="1">
                <a:latin typeface="Times New Roman" pitchFamily="18" charset="0"/>
                <a:cs typeface="Times New Roman" pitchFamily="18" charset="0"/>
              </a:rPr>
              <a:t>Xây</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dựng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ký</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túc</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xá</a:t>
            </a:r>
            <a:endParaRPr lang="en-US" sz="1600" dirty="0">
              <a:latin typeface="Times New Roman" pitchFamily="18" charset="0"/>
              <a:cs typeface="Times New Roman" pitchFamily="18" charset="0"/>
            </a:endParaRPr>
          </a:p>
        </p:txBody>
      </p:sp>
      <p:sp>
        <p:nvSpPr>
          <p:cNvPr id="2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5234294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288732"/>
            <a:ext cx="8763000" cy="646331"/>
          </a:xfrm>
          <a:prstGeom prst="rect">
            <a:avLst/>
          </a:prstGeom>
        </p:spPr>
        <p:txBody>
          <a:bodyPr wrap="square">
            <a:spAutoFit/>
          </a:bodyPr>
          <a:lstStyle/>
          <a:p>
            <a:pPr marL="285750" indent="-285750" algn="just">
              <a:spcAft>
                <a:spcPts val="600"/>
              </a:spcAft>
              <a:buFont typeface="Wingdings" pitchFamily="2" charset="2"/>
              <a:buChar char="v"/>
            </a:pPr>
            <a:r>
              <a:rPr lang="en-US" b="1" dirty="0" smtClean="0">
                <a:solidFill>
                  <a:srgbClr val="FFC000"/>
                </a:solidFill>
                <a:latin typeface="Times New Roman" pitchFamily="18" charset="0"/>
                <a:cs typeface="Times New Roman" pitchFamily="18" charset="0"/>
              </a:rPr>
              <a:t>N</a:t>
            </a:r>
            <a:r>
              <a:rPr lang="vi-VN" b="1" dirty="0" smtClean="0">
                <a:solidFill>
                  <a:srgbClr val="FFC000"/>
                </a:solidFill>
                <a:latin typeface="Times New Roman" pitchFamily="18" charset="0"/>
                <a:cs typeface="Times New Roman" pitchFamily="18" charset="0"/>
              </a:rPr>
              <a:t>âng cao hiệu quả nghiên cứu và ứng dụng khoa học, công nghệ, đặc biệt là khoa học giáo dục và khoa học quản lý trong Nhà trường</a:t>
            </a:r>
            <a:endParaRPr lang="en-US" b="1" dirty="0" smtClean="0">
              <a:solidFill>
                <a:srgbClr val="FFC000"/>
              </a:solidFill>
              <a:latin typeface="Times New Roman" pitchFamily="18" charset="0"/>
              <a:cs typeface="Times New Roman" pitchFamily="18" charset="0"/>
            </a:endParaRPr>
          </a:p>
        </p:txBody>
      </p:sp>
      <p:sp>
        <p:nvSpPr>
          <p:cNvPr id="2" name="Rectangle 1"/>
          <p:cNvSpPr/>
          <p:nvPr/>
        </p:nvSpPr>
        <p:spPr>
          <a:xfrm>
            <a:off x="228600" y="2046506"/>
            <a:ext cx="8839200" cy="4278094"/>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Quan </a:t>
            </a:r>
            <a:r>
              <a:rPr lang="vi-VN" dirty="0">
                <a:latin typeface="Times New Roman" pitchFamily="18" charset="0"/>
                <a:cs typeface="Times New Roman" pitchFamily="18" charset="0"/>
              </a:rPr>
              <a:t>tâm lĩnh vực </a:t>
            </a:r>
            <a:r>
              <a:rPr lang="en-US" dirty="0" smtClean="0">
                <a:latin typeface="Times New Roman" pitchFamily="18" charset="0"/>
                <a:cs typeface="Times New Roman" pitchFamily="18" charset="0"/>
              </a:rPr>
              <a:t>NCKH </a:t>
            </a:r>
            <a:r>
              <a:rPr lang="vi-VN" dirty="0" smtClean="0">
                <a:latin typeface="Times New Roman" pitchFamily="18" charset="0"/>
                <a:cs typeface="Times New Roman" pitchFamily="18" charset="0"/>
              </a:rPr>
              <a:t>ứng </a:t>
            </a:r>
            <a:r>
              <a:rPr lang="vi-VN" dirty="0">
                <a:latin typeface="Times New Roman" pitchFamily="18" charset="0"/>
                <a:cs typeface="Times New Roman" pitchFamily="18" charset="0"/>
              </a:rPr>
              <a:t>dụng, tập trung đầu tư nâng cao năng lực, hiệu quả hoạt động của </a:t>
            </a:r>
            <a:r>
              <a:rPr lang="en-US" dirty="0" smtClean="0">
                <a:latin typeface="Times New Roman" pitchFamily="18" charset="0"/>
                <a:cs typeface="Times New Roman" pitchFamily="18" charset="0"/>
              </a:rPr>
              <a:t>NCKH </a:t>
            </a:r>
            <a:r>
              <a:rPr lang="vi-VN" dirty="0" smtClean="0">
                <a:latin typeface="Times New Roman" pitchFamily="18" charset="0"/>
                <a:cs typeface="Times New Roman" pitchFamily="18" charset="0"/>
              </a:rPr>
              <a:t>và </a:t>
            </a:r>
            <a:r>
              <a:rPr lang="vi-VN" dirty="0">
                <a:latin typeface="Times New Roman" pitchFamily="18" charset="0"/>
                <a:cs typeface="Times New Roman" pitchFamily="18" charset="0"/>
              </a:rPr>
              <a:t>tăng cường nâng cao năng lực đội ngũ cán bộ nghiên cứu của Trường</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Tăng </a:t>
            </a:r>
            <a:r>
              <a:rPr lang="vi-VN" dirty="0">
                <a:latin typeface="Times New Roman" pitchFamily="18" charset="0"/>
                <a:cs typeface="Times New Roman" pitchFamily="18" charset="0"/>
              </a:rPr>
              <a:t>cường nâng cao chất lượng và hiệu quả </a:t>
            </a:r>
            <a:r>
              <a:rPr lang="en-US" dirty="0" smtClean="0">
                <a:latin typeface="Times New Roman" pitchFamily="18" charset="0"/>
                <a:cs typeface="Times New Roman" pitchFamily="18" charset="0"/>
              </a:rPr>
              <a:t>NCKH </a:t>
            </a:r>
            <a:r>
              <a:rPr lang="vi-VN" dirty="0" smtClean="0">
                <a:latin typeface="Times New Roman" pitchFamily="18" charset="0"/>
                <a:cs typeface="Times New Roman" pitchFamily="18" charset="0"/>
              </a:rPr>
              <a:t>thông </a:t>
            </a:r>
            <a:r>
              <a:rPr lang="vi-VN" dirty="0">
                <a:latin typeface="Times New Roman" pitchFamily="18" charset="0"/>
                <a:cs typeface="Times New Roman" pitchFamily="18" charset="0"/>
              </a:rPr>
              <a:t>qua chuyển giao công nghệ các công trình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Gắn kết chặt chẽ giữa đào tạo và nghiên cứu, giữa nhà trường với các cơ sở sản xuất, kinh doanh và địa phương</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Ưu </a:t>
            </a:r>
            <a:r>
              <a:rPr lang="vi-VN" dirty="0">
                <a:latin typeface="Times New Roman" pitchFamily="18" charset="0"/>
                <a:cs typeface="Times New Roman" pitchFamily="18" charset="0"/>
              </a:rPr>
              <a:t>tiên đầu tư để phát triển các ngành mũi </a:t>
            </a:r>
            <a:r>
              <a:rPr lang="vi-VN" dirty="0" smtClean="0">
                <a:latin typeface="Times New Roman" pitchFamily="18" charset="0"/>
                <a:cs typeface="Times New Roman" pitchFamily="18" charset="0"/>
              </a:rPr>
              <a:t>nhọn</a:t>
            </a: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 Có </a:t>
            </a:r>
            <a:r>
              <a:rPr lang="vi-VN" dirty="0">
                <a:latin typeface="Times New Roman" pitchFamily="18" charset="0"/>
                <a:cs typeface="Times New Roman" pitchFamily="18" charset="0"/>
              </a:rPr>
              <a:t>chính sách khuyến khích học sinh, sinh viên nghiên cứu khoa học thích hợp</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Thành </a:t>
            </a:r>
            <a:r>
              <a:rPr lang="vi-VN" dirty="0">
                <a:latin typeface="Times New Roman" pitchFamily="18" charset="0"/>
                <a:cs typeface="Times New Roman" pitchFamily="18" charset="0"/>
              </a:rPr>
              <a:t>lập trung tâm nghiên cứu và chuyển giao công nghệ trực thuộc trường để ứng dụng kết quả của các công trình nghiên cứu khoa học và công nghệ. Hỗ trợ đăng ký sở hữu trí tuệ và khai thác sáng chế, phát minh cho nhà khoa học</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Tăng </a:t>
            </a:r>
            <a:r>
              <a:rPr lang="vi-VN" dirty="0">
                <a:latin typeface="Times New Roman" pitchFamily="18" charset="0"/>
                <a:cs typeface="Times New Roman" pitchFamily="18" charset="0"/>
              </a:rPr>
              <a:t>số lượng và chất lượng đề tài </a:t>
            </a:r>
            <a:r>
              <a:rPr lang="en-US" dirty="0" smtClean="0">
                <a:latin typeface="Times New Roman" pitchFamily="18" charset="0"/>
                <a:cs typeface="Times New Roman" pitchFamily="18" charset="0"/>
              </a:rPr>
              <a:t>KHCN </a:t>
            </a:r>
            <a:r>
              <a:rPr lang="vi-VN" dirty="0" smtClean="0">
                <a:latin typeface="Times New Roman" pitchFamily="18" charset="0"/>
                <a:cs typeface="Times New Roman" pitchFamily="18" charset="0"/>
              </a:rPr>
              <a:t>các </a:t>
            </a:r>
            <a:r>
              <a:rPr lang="vi-VN" dirty="0">
                <a:latin typeface="Times New Roman" pitchFamily="18" charset="0"/>
                <a:cs typeface="Times New Roman" pitchFamily="18" charset="0"/>
              </a:rPr>
              <a:t>cấp, đẩy mạnh các nghiên cứu ứng dụng, chuyển giao công nghệ đặc biệt là lĩnh vực giáo dục kỹ thuật. Phấn đấu năm 2015 có hơn 50% cán bộ giảng dạy đạt trình độ sau đại học và 80% Thạc sĩ trở lên chủ trì ít nhất 1 đề tài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70% cán bộ giảng dạy tham gia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tham gia 2 đề tài </a:t>
            </a:r>
            <a:r>
              <a:rPr lang="en-US" dirty="0" smtClean="0">
                <a:latin typeface="Times New Roman" pitchFamily="18" charset="0"/>
                <a:cs typeface="Times New Roman" pitchFamily="18" charset="0"/>
              </a:rPr>
              <a:t>KHCN </a:t>
            </a:r>
            <a:r>
              <a:rPr lang="vi-VN" dirty="0" smtClean="0">
                <a:latin typeface="Times New Roman" pitchFamily="18" charset="0"/>
                <a:cs typeface="Times New Roman" pitchFamily="18" charset="0"/>
              </a:rPr>
              <a:t>cấp </a:t>
            </a:r>
            <a:r>
              <a:rPr lang="vi-VN" dirty="0">
                <a:latin typeface="Times New Roman" pitchFamily="18" charset="0"/>
                <a:cs typeface="Times New Roman" pitchFamily="18" charset="0"/>
              </a:rPr>
              <a:t>Bộ và Sở.</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6723358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288732"/>
            <a:ext cx="8763000" cy="646331"/>
          </a:xfrm>
          <a:prstGeom prst="rect">
            <a:avLst/>
          </a:prstGeom>
        </p:spPr>
        <p:txBody>
          <a:bodyPr wrap="square">
            <a:spAutoFit/>
          </a:bodyPr>
          <a:lstStyle/>
          <a:p>
            <a:pPr marL="285750" indent="-285750" algn="just">
              <a:spcAft>
                <a:spcPts val="600"/>
              </a:spcAft>
              <a:buFont typeface="Wingdings" pitchFamily="2" charset="2"/>
              <a:buChar char="v"/>
            </a:pPr>
            <a:r>
              <a:rPr lang="en-US" b="1" dirty="0" smtClean="0">
                <a:solidFill>
                  <a:srgbClr val="FFC000"/>
                </a:solidFill>
                <a:latin typeface="Times New Roman" pitchFamily="18" charset="0"/>
                <a:cs typeface="Times New Roman" pitchFamily="18" charset="0"/>
              </a:rPr>
              <a:t>N</a:t>
            </a:r>
            <a:r>
              <a:rPr lang="vi-VN" b="1" dirty="0" smtClean="0">
                <a:solidFill>
                  <a:srgbClr val="FFC000"/>
                </a:solidFill>
                <a:latin typeface="Times New Roman" pitchFamily="18" charset="0"/>
                <a:cs typeface="Times New Roman" pitchFamily="18" charset="0"/>
              </a:rPr>
              <a:t>âng cao hiệu quả nghiên cứu và ứng dụng khoa học, công nghệ, đặc biệt là khoa học giáo dục và khoa học quản lý trong Nhà trường</a:t>
            </a:r>
            <a:endParaRPr lang="en-US" b="1" dirty="0" smtClean="0">
              <a:solidFill>
                <a:srgbClr val="FFC000"/>
              </a:solidFill>
              <a:latin typeface="Times New Roman" pitchFamily="18" charset="0"/>
              <a:cs typeface="Times New Roman" pitchFamily="18" charset="0"/>
            </a:endParaRPr>
          </a:p>
        </p:txBody>
      </p:sp>
      <p:sp>
        <p:nvSpPr>
          <p:cNvPr id="2" name="Rectangle 1"/>
          <p:cNvSpPr/>
          <p:nvPr/>
        </p:nvSpPr>
        <p:spPr>
          <a:xfrm>
            <a:off x="228600" y="2046506"/>
            <a:ext cx="8839200" cy="3724096"/>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Xây </a:t>
            </a:r>
            <a:r>
              <a:rPr lang="vi-VN" dirty="0">
                <a:latin typeface="Times New Roman" pitchFamily="18" charset="0"/>
                <a:cs typeface="Times New Roman" pitchFamily="18" charset="0"/>
              </a:rPr>
              <a:t>dựng tập san nội bộ nhằm tạo điều kiện cho giảng viên viết bài báo khoa học, trao đổi kinh nghiệm quản lý, tuyên truyền về vấn đề sở hữu trí </a:t>
            </a:r>
            <a:r>
              <a:rPr lang="vi-VN" dirty="0" smtClean="0">
                <a:latin typeface="Times New Roman" pitchFamily="18" charset="0"/>
                <a:cs typeface="Times New Roman" pitchFamily="18" charset="0"/>
              </a:rPr>
              <a:t>tuệ.</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Nghiên </a:t>
            </a:r>
            <a:r>
              <a:rPr lang="vi-VN" dirty="0">
                <a:latin typeface="Times New Roman" pitchFamily="18" charset="0"/>
                <a:cs typeface="Times New Roman" pitchFamily="18" charset="0"/>
              </a:rPr>
              <a:t>cứu mô hình quản lý tổng thể TQM để nâng cao chất lượng hoạt động </a:t>
            </a:r>
            <a:r>
              <a:rPr lang="en-US" dirty="0" smtClean="0">
                <a:latin typeface="Times New Roman" pitchFamily="18" charset="0"/>
                <a:cs typeface="Times New Roman" pitchFamily="18" charset="0"/>
              </a:rPr>
              <a:t>KHCN</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cải tiến phương pháp đánh giá kết quả các đề tài </a:t>
            </a:r>
            <a:r>
              <a:rPr lang="en-US" dirty="0" smtClean="0">
                <a:latin typeface="Times New Roman" pitchFamily="18" charset="0"/>
                <a:cs typeface="Times New Roman" pitchFamily="18" charset="0"/>
              </a:rPr>
              <a:t>NCKH </a:t>
            </a:r>
            <a:r>
              <a:rPr lang="vi-VN" dirty="0" smtClean="0">
                <a:latin typeface="Times New Roman" pitchFamily="18" charset="0"/>
                <a:cs typeface="Times New Roman" pitchFamily="18" charset="0"/>
              </a:rPr>
              <a:t>theo </a:t>
            </a:r>
            <a:r>
              <a:rPr lang="vi-VN" dirty="0">
                <a:latin typeface="Times New Roman" pitchFamily="18" charset="0"/>
                <a:cs typeface="Times New Roman" pitchFamily="18" charset="0"/>
              </a:rPr>
              <a:t>các chủ đề của đề tài</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Bố </a:t>
            </a:r>
            <a:r>
              <a:rPr lang="vi-VN" dirty="0">
                <a:latin typeface="Times New Roman" pitchFamily="18" charset="0"/>
                <a:cs typeface="Times New Roman" pitchFamily="18" charset="0"/>
              </a:rPr>
              <a:t>trí tối thiểu 1% ngân sách nhà nước hàng năm để thực hiện các nhiệm vụ </a:t>
            </a:r>
            <a:r>
              <a:rPr lang="en-US" dirty="0" smtClean="0">
                <a:latin typeface="Times New Roman" pitchFamily="18" charset="0"/>
                <a:cs typeface="Times New Roman" pitchFamily="18" charset="0"/>
              </a:rPr>
              <a:t>KH&amp;CN </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được quy định trong Nghị quyết số 14/2005/NQ-CP ngày 02 tháng 11 năm 2005 của Chính phủ về đổi mới cơ bản và toàn diện giáo dục đại học Việt Nam giai đoạn 2006 - 2020</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Tăng </a:t>
            </a:r>
            <a:r>
              <a:rPr lang="vi-VN" dirty="0">
                <a:latin typeface="Times New Roman" pitchFamily="18" charset="0"/>
                <a:cs typeface="Times New Roman" pitchFamily="18" charset="0"/>
              </a:rPr>
              <a:t>cường đầu tư cơ sở vật chất theo định hướng đáp ứng cho giảng viên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và  hỗ trợ nâng cao năng lực sáng tạo cho giảng viên</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Hoàn </a:t>
            </a:r>
            <a:r>
              <a:rPr lang="vi-VN" dirty="0">
                <a:latin typeface="Times New Roman" pitchFamily="18" charset="0"/>
                <a:cs typeface="Times New Roman" pitchFamily="18" charset="0"/>
              </a:rPr>
              <a:t>thiện và tăng cường cơ chế quản lý, đề xuất các biện pháp khuyến </a:t>
            </a:r>
            <a:r>
              <a:rPr lang="vi-VN" dirty="0" smtClean="0">
                <a:latin typeface="Times New Roman" pitchFamily="18" charset="0"/>
                <a:cs typeface="Times New Roman" pitchFamily="18" charset="0"/>
              </a:rPr>
              <a:t>khích</a:t>
            </a: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huy động và tạo điều kiện về thời gian, kinh phí để giảng viên có năng lực tham gia đề tài cấp Bộ, cấp Thành phố.</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2609217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5"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6" name="Group 26"/>
          <p:cNvGrpSpPr>
            <a:grpSpLocks/>
          </p:cNvGrpSpPr>
          <p:nvPr/>
        </p:nvGrpSpPr>
        <p:grpSpPr bwMode="auto">
          <a:xfrm>
            <a:off x="2536554" y="1447800"/>
            <a:ext cx="3461291" cy="1407215"/>
            <a:chOff x="2086" y="1314"/>
            <a:chExt cx="1691" cy="845"/>
          </a:xfrm>
        </p:grpSpPr>
        <p:sp>
          <p:nvSpPr>
            <p:cNvPr id="8"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9"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0"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1"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16" name="AutoShape 18"/>
          <p:cNvSpPr>
            <a:spLocks noChangeArrowheads="1"/>
          </p:cNvSpPr>
          <p:nvPr/>
        </p:nvSpPr>
        <p:spPr bwMode="auto">
          <a:xfrm>
            <a:off x="5410200"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17" name="AutoShape 20"/>
          <p:cNvSpPr>
            <a:spLocks noChangeArrowheads="1"/>
          </p:cNvSpPr>
          <p:nvPr/>
        </p:nvSpPr>
        <p:spPr bwMode="auto">
          <a:xfrm>
            <a:off x="967105"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18" name="Freeform 23"/>
          <p:cNvSpPr>
            <a:spLocks/>
          </p:cNvSpPr>
          <p:nvPr/>
        </p:nvSpPr>
        <p:spPr bwMode="gray">
          <a:xfrm>
            <a:off x="3291038" y="2861810"/>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19" name="Freeform 25"/>
          <p:cNvSpPr>
            <a:spLocks/>
          </p:cNvSpPr>
          <p:nvPr/>
        </p:nvSpPr>
        <p:spPr bwMode="gray">
          <a:xfrm flipH="1">
            <a:off x="4436809" y="2868605"/>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20" name="Text Box 34"/>
          <p:cNvSpPr txBox="1">
            <a:spLocks noChangeArrowheads="1"/>
          </p:cNvSpPr>
          <p:nvPr/>
        </p:nvSpPr>
        <p:spPr bwMode="gray">
          <a:xfrm>
            <a:off x="1052360" y="3330476"/>
            <a:ext cx="207184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Khuyến </a:t>
            </a:r>
            <a:r>
              <a:rPr lang="vi-VN" sz="1600" dirty="0">
                <a:solidFill>
                  <a:srgbClr val="000000"/>
                </a:solidFill>
                <a:latin typeface="Times New Roman" pitchFamily="18" charset="0"/>
                <a:cs typeface="Times New Roman" pitchFamily="18" charset="0"/>
              </a:rPr>
              <a:t>khích việc học tập và nghiên cứu ở nước ngoài bằng các nguồn kinh phí ngoài ngân sách nhà nước</a:t>
            </a:r>
            <a:r>
              <a:rPr lang="vi-VN" sz="1600" dirty="0" smtClean="0">
                <a:solidFill>
                  <a:srgbClr val="000000"/>
                </a:solidFill>
                <a:latin typeface="Times New Roman" pitchFamily="18" charset="0"/>
                <a:cs typeface="Times New Roman" pitchFamily="18" charset="0"/>
              </a:rPr>
              <a:t>.</a:t>
            </a:r>
            <a:endParaRPr lang="en-US" sz="1600" dirty="0" smtClean="0">
              <a:solidFill>
                <a:srgbClr val="000000"/>
              </a:solidFill>
              <a:latin typeface="Times New Roman" pitchFamily="18" charset="0"/>
              <a:cs typeface="Times New Roman" pitchFamily="18" charset="0"/>
            </a:endParaRPr>
          </a:p>
          <a:p>
            <a:pPr algn="just" eaLnBrk="0" hangingPunct="0"/>
            <a:r>
              <a:rPr lang="en-US"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Nghiên </a:t>
            </a:r>
            <a:r>
              <a:rPr lang="vi-VN" sz="1600" dirty="0">
                <a:solidFill>
                  <a:srgbClr val="000000"/>
                </a:solidFill>
                <a:latin typeface="Times New Roman" pitchFamily="18" charset="0"/>
                <a:cs typeface="Times New Roman" pitchFamily="18" charset="0"/>
              </a:rPr>
              <a:t>cứu xây dựng đề án liên kết </a:t>
            </a:r>
            <a:r>
              <a:rPr lang="en-US" sz="1600" dirty="0" smtClean="0">
                <a:solidFill>
                  <a:srgbClr val="000000"/>
                </a:solidFill>
                <a:latin typeface="Times New Roman" pitchFamily="18" charset="0"/>
                <a:cs typeface="Times New Roman" pitchFamily="18" charset="0"/>
              </a:rPr>
              <a:t>ĐT </a:t>
            </a:r>
            <a:r>
              <a:rPr lang="vi-VN" sz="1600" dirty="0" smtClean="0">
                <a:solidFill>
                  <a:srgbClr val="000000"/>
                </a:solidFill>
                <a:latin typeface="Times New Roman" pitchFamily="18" charset="0"/>
                <a:cs typeface="Times New Roman" pitchFamily="18" charset="0"/>
              </a:rPr>
              <a:t>với </a:t>
            </a:r>
            <a:r>
              <a:rPr lang="vi-VN" sz="1600" dirty="0">
                <a:solidFill>
                  <a:srgbClr val="000000"/>
                </a:solidFill>
                <a:latin typeface="Times New Roman" pitchFamily="18" charset="0"/>
                <a:cs typeface="Times New Roman" pitchFamily="18" charset="0"/>
              </a:rPr>
              <a:t>những cơ sở đào tạo nước ngoài có uy </a:t>
            </a:r>
            <a:r>
              <a:rPr lang="vi-VN" sz="1600" dirty="0" smtClean="0">
                <a:solidFill>
                  <a:srgbClr val="000000"/>
                </a:solidFill>
                <a:latin typeface="Times New Roman" pitchFamily="18" charset="0"/>
                <a:cs typeface="Times New Roman" pitchFamily="18" charset="0"/>
              </a:rPr>
              <a:t>tín.</a:t>
            </a:r>
            <a:endParaRPr lang="en-US" sz="1600" dirty="0" smtClean="0">
              <a:solidFill>
                <a:srgbClr val="000000"/>
              </a:solidFill>
              <a:latin typeface="Times New Roman" pitchFamily="18" charset="0"/>
              <a:cs typeface="Times New Roman" pitchFamily="18" charset="0"/>
            </a:endParaRPr>
          </a:p>
          <a:p>
            <a:pPr algn="just" eaLnBrk="0" hangingPunct="0"/>
            <a:r>
              <a:rPr lang="en-US"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Tăng cường </a:t>
            </a:r>
            <a:r>
              <a:rPr lang="vi-VN" sz="1600" dirty="0">
                <a:solidFill>
                  <a:srgbClr val="000000"/>
                </a:solidFill>
                <a:latin typeface="Times New Roman" pitchFamily="18" charset="0"/>
                <a:cs typeface="Times New Roman" pitchFamily="18" charset="0"/>
              </a:rPr>
              <a:t>giao lưu văn hoá và học thuật quốc tế.</a:t>
            </a:r>
            <a:endParaRPr lang="en-US" sz="1050" dirty="0">
              <a:solidFill>
                <a:srgbClr val="000000"/>
              </a:solidFill>
              <a:latin typeface="Times New Roman" pitchFamily="18" charset="0"/>
              <a:cs typeface="Times New Roman" pitchFamily="18" charset="0"/>
            </a:endParaRPr>
          </a:p>
        </p:txBody>
      </p:sp>
      <p:sp>
        <p:nvSpPr>
          <p:cNvPr id="21" name="Text Box 34"/>
          <p:cNvSpPr txBox="1">
            <a:spLocks noChangeArrowheads="1"/>
          </p:cNvSpPr>
          <p:nvPr/>
        </p:nvSpPr>
        <p:spPr bwMode="gray">
          <a:xfrm>
            <a:off x="5479180" y="3276600"/>
            <a:ext cx="214082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Tăng </a:t>
            </a:r>
            <a:r>
              <a:rPr lang="vi-VN" sz="1600" dirty="0">
                <a:solidFill>
                  <a:srgbClr val="000000"/>
                </a:solidFill>
                <a:latin typeface="Times New Roman" pitchFamily="18" charset="0"/>
                <a:cs typeface="Times New Roman" pitchFamily="18" charset="0"/>
              </a:rPr>
              <a:t>cường đầu tư nguồn lực của Trường cho hoạt động </a:t>
            </a:r>
            <a:r>
              <a:rPr lang="en-US" sz="1600" dirty="0" smtClean="0">
                <a:solidFill>
                  <a:srgbClr val="000000"/>
                </a:solidFill>
                <a:latin typeface="Times New Roman" pitchFamily="18" charset="0"/>
                <a:cs typeface="Times New Roman" pitchFamily="18" charset="0"/>
              </a:rPr>
              <a:t>HTQT</a:t>
            </a:r>
            <a:r>
              <a:rPr lang="vi-VN" sz="1600" dirty="0" smtClean="0">
                <a:solidFill>
                  <a:srgbClr val="000000"/>
                </a:solidFill>
                <a:latin typeface="Times New Roman" pitchFamily="18" charset="0"/>
                <a:cs typeface="Times New Roman" pitchFamily="18" charset="0"/>
              </a:rPr>
              <a:t> </a:t>
            </a:r>
            <a:r>
              <a:rPr lang="vi-VN" sz="1600" dirty="0">
                <a:solidFill>
                  <a:srgbClr val="000000"/>
                </a:solidFill>
                <a:latin typeface="Times New Roman" pitchFamily="18" charset="0"/>
                <a:cs typeface="Times New Roman" pitchFamily="18" charset="0"/>
              </a:rPr>
              <a:t>nhằm duy trì mối quan hệ với các đối tác chiến </a:t>
            </a:r>
            <a:r>
              <a:rPr lang="vi-VN" sz="1600" dirty="0" smtClean="0">
                <a:solidFill>
                  <a:srgbClr val="000000"/>
                </a:solidFill>
                <a:latin typeface="Times New Roman" pitchFamily="18" charset="0"/>
                <a:cs typeface="Times New Roman" pitchFamily="18" charset="0"/>
              </a:rPr>
              <a:t>lược.</a:t>
            </a:r>
            <a:endParaRPr lang="en-US" sz="1600" dirty="0" smtClean="0">
              <a:solidFill>
                <a:srgbClr val="000000"/>
              </a:solidFill>
              <a:latin typeface="Times New Roman" pitchFamily="18" charset="0"/>
              <a:cs typeface="Times New Roman" pitchFamily="18" charset="0"/>
            </a:endParaRPr>
          </a:p>
          <a:p>
            <a:pPr algn="just" eaLnBrk="0" hangingPunct="0"/>
            <a:r>
              <a:rPr lang="en-US"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Tiến </a:t>
            </a:r>
            <a:r>
              <a:rPr lang="vi-VN" sz="1600" dirty="0">
                <a:solidFill>
                  <a:srgbClr val="000000"/>
                </a:solidFill>
                <a:latin typeface="Times New Roman" pitchFamily="18" charset="0"/>
                <a:cs typeface="Times New Roman" pitchFamily="18" charset="0"/>
              </a:rPr>
              <a:t>hành kiểm định chất lượng Trường nhằm xây dựng lộ trình liên kết đào tạo phù hợp với luật giáo dục đại học.</a:t>
            </a:r>
            <a:endParaRPr lang="en-US" sz="1050" dirty="0">
              <a:solidFill>
                <a:srgbClr val="000000"/>
              </a:solidFill>
              <a:latin typeface="Times New Roman" pitchFamily="18" charset="0"/>
              <a:cs typeface="Times New Roman" pitchFamily="18" charset="0"/>
            </a:endParaRPr>
          </a:p>
        </p:txBody>
      </p:sp>
      <p:sp>
        <p:nvSpPr>
          <p:cNvPr id="3" name="Rectangle 2"/>
          <p:cNvSpPr/>
          <p:nvPr/>
        </p:nvSpPr>
        <p:spPr>
          <a:xfrm>
            <a:off x="2590800" y="1734740"/>
            <a:ext cx="3352800" cy="923330"/>
          </a:xfrm>
          <a:prstGeom prst="rect">
            <a:avLst/>
          </a:prstGeom>
        </p:spPr>
        <p:txBody>
          <a:bodyPr wrap="square">
            <a:spAutoFit/>
          </a:bodyPr>
          <a:lstStyle/>
          <a:p>
            <a:pPr marL="285750" indent="-285750" algn="just">
              <a:spcAft>
                <a:spcPts val="600"/>
              </a:spcAft>
              <a:buFont typeface="Wingdings" pitchFamily="2" charset="2"/>
              <a:buChar char="v"/>
            </a:pPr>
            <a:r>
              <a:rPr lang="en-US" b="1" dirty="0" smtClean="0">
                <a:solidFill>
                  <a:srgbClr val="C00000"/>
                </a:solidFill>
                <a:latin typeface="Times New Roman" pitchFamily="18" charset="0"/>
                <a:cs typeface="Times New Roman" pitchFamily="18" charset="0"/>
              </a:rPr>
              <a:t>C</a:t>
            </a:r>
            <a:r>
              <a:rPr lang="vi-VN" b="1" dirty="0" smtClean="0">
                <a:solidFill>
                  <a:srgbClr val="C00000"/>
                </a:solidFill>
                <a:latin typeface="Times New Roman" pitchFamily="18" charset="0"/>
                <a:cs typeface="Times New Roman" pitchFamily="18" charset="0"/>
              </a:rPr>
              <a:t>hủ động hội nhập và nâng cao hiệu quả hợp tác quốc tế trong giáo dục và đào tạo</a:t>
            </a:r>
            <a:endParaRPr lang="en-US" b="1" dirty="0" smtClean="0">
              <a:solidFill>
                <a:srgbClr val="C00000"/>
              </a:solidFill>
              <a:latin typeface="Times New Roman" pitchFamily="18" charset="0"/>
              <a:cs typeface="Times New Roman" pitchFamily="18" charset="0"/>
            </a:endParaRPr>
          </a:p>
        </p:txBody>
      </p:sp>
      <p:sp>
        <p:nvSpPr>
          <p:cNvPr id="23"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6640512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AutoShape 4"/>
          <p:cNvSpPr>
            <a:spLocks noChangeArrowheads="1"/>
          </p:cNvSpPr>
          <p:nvPr/>
        </p:nvSpPr>
        <p:spPr bwMode="invGray">
          <a:xfrm rot="16200000" flipH="1">
            <a:off x="2813844" y="3734593"/>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17" name="AutoShape 5"/>
          <p:cNvSpPr>
            <a:spLocks noChangeArrowheads="1"/>
          </p:cNvSpPr>
          <p:nvPr/>
        </p:nvSpPr>
        <p:spPr bwMode="invGray">
          <a:xfrm rot="5400000" flipH="1">
            <a:off x="5684044" y="3680618"/>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8" name="Group 27"/>
          <p:cNvGrpSpPr>
            <a:grpSpLocks/>
          </p:cNvGrpSpPr>
          <p:nvPr/>
        </p:nvGrpSpPr>
        <p:grpSpPr bwMode="auto">
          <a:xfrm>
            <a:off x="3222625" y="2617787"/>
            <a:ext cx="2563813" cy="2563813"/>
            <a:chOff x="2030" y="1104"/>
            <a:chExt cx="1615" cy="1615"/>
          </a:xfrm>
        </p:grpSpPr>
        <p:sp>
          <p:nvSpPr>
            <p:cNvPr id="19"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0"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1"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2"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3"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24"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25" name="Text Box 19"/>
          <p:cNvSpPr txBox="1">
            <a:spLocks noChangeArrowheads="1"/>
          </p:cNvSpPr>
          <p:nvPr/>
        </p:nvSpPr>
        <p:spPr bwMode="gray">
          <a:xfrm>
            <a:off x="3502024" y="3403937"/>
            <a:ext cx="1871663"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en-US" sz="2000" b="1" dirty="0">
                <a:solidFill>
                  <a:srgbClr val="C00000"/>
                </a:solidFill>
                <a:latin typeface="Times New Roman" pitchFamily="18" charset="0"/>
                <a:cs typeface="Times New Roman" pitchFamily="18" charset="0"/>
              </a:rPr>
              <a:t>P</a:t>
            </a:r>
            <a:r>
              <a:rPr lang="vi-VN" sz="2000" b="1" dirty="0">
                <a:solidFill>
                  <a:srgbClr val="C00000"/>
                </a:solidFill>
                <a:latin typeface="Times New Roman" pitchFamily="18" charset="0"/>
                <a:cs typeface="Times New Roman" pitchFamily="18" charset="0"/>
              </a:rPr>
              <a:t>hát triển cơ sở vật chất trường</a:t>
            </a:r>
            <a:endParaRPr lang="en-US" sz="2000" b="1" dirty="0">
              <a:solidFill>
                <a:srgbClr val="C00000"/>
              </a:solidFill>
              <a:latin typeface="Times New Roman" pitchFamily="18" charset="0"/>
              <a:cs typeface="Times New Roman" pitchFamily="18" charset="0"/>
            </a:endParaRPr>
          </a:p>
        </p:txBody>
      </p:sp>
      <p:sp>
        <p:nvSpPr>
          <p:cNvPr id="30" name="AutoShape 5"/>
          <p:cNvSpPr>
            <a:spLocks noChangeArrowheads="1"/>
          </p:cNvSpPr>
          <p:nvPr/>
        </p:nvSpPr>
        <p:spPr bwMode="invGray">
          <a:xfrm rot="10800000" flipH="1">
            <a:off x="4310062" y="5181600"/>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1" name="AutoShape 20"/>
          <p:cNvSpPr>
            <a:spLocks noChangeArrowheads="1"/>
          </p:cNvSpPr>
          <p:nvPr/>
        </p:nvSpPr>
        <p:spPr bwMode="auto">
          <a:xfrm>
            <a:off x="200608" y="3187868"/>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2" name="AutoShape 20"/>
          <p:cNvSpPr>
            <a:spLocks noChangeArrowheads="1"/>
          </p:cNvSpPr>
          <p:nvPr/>
        </p:nvSpPr>
        <p:spPr bwMode="auto">
          <a:xfrm>
            <a:off x="3259930" y="5516310"/>
            <a:ext cx="2590800" cy="118929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3" name="AutoShape 20"/>
          <p:cNvSpPr>
            <a:spLocks noChangeArrowheads="1"/>
          </p:cNvSpPr>
          <p:nvPr/>
        </p:nvSpPr>
        <p:spPr bwMode="auto">
          <a:xfrm>
            <a:off x="6400800" y="3120230"/>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4" name="Text Box 34"/>
          <p:cNvSpPr txBox="1">
            <a:spLocks noChangeArrowheads="1"/>
          </p:cNvSpPr>
          <p:nvPr/>
        </p:nvSpPr>
        <p:spPr bwMode="gray">
          <a:xfrm>
            <a:off x="304800" y="3429000"/>
            <a:ext cx="2362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1600" dirty="0">
                <a:solidFill>
                  <a:schemeClr val="tx2">
                    <a:lumMod val="10000"/>
                  </a:schemeClr>
                </a:solidFill>
                <a:latin typeface="Times New Roman" pitchFamily="18" charset="0"/>
                <a:cs typeface="Times New Roman" pitchFamily="18" charset="0"/>
              </a:rPr>
              <a:t>Tập trung xây dựng và phát triển các phòng thí nghiệm, xưởng thực hành</a:t>
            </a:r>
            <a:endParaRPr lang="en-US" sz="1050" dirty="0">
              <a:solidFill>
                <a:schemeClr val="tx2">
                  <a:lumMod val="10000"/>
                </a:schemeClr>
              </a:solidFill>
              <a:latin typeface="Times New Roman" pitchFamily="18" charset="0"/>
              <a:cs typeface="Times New Roman" pitchFamily="18" charset="0"/>
            </a:endParaRPr>
          </a:p>
        </p:txBody>
      </p:sp>
      <p:sp>
        <p:nvSpPr>
          <p:cNvPr id="35" name="Text Box 34"/>
          <p:cNvSpPr txBox="1">
            <a:spLocks noChangeArrowheads="1"/>
          </p:cNvSpPr>
          <p:nvPr/>
        </p:nvSpPr>
        <p:spPr bwMode="gray">
          <a:xfrm>
            <a:off x="3482975" y="5562600"/>
            <a:ext cx="2362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600" dirty="0" smtClean="0">
                <a:solidFill>
                  <a:schemeClr val="tx2">
                    <a:lumMod val="10000"/>
                  </a:schemeClr>
                </a:solidFill>
                <a:latin typeface="Times New Roman" pitchFamily="18" charset="0"/>
                <a:cs typeface="Times New Roman" pitchFamily="18" charset="0"/>
              </a:rPr>
              <a:t>T</a:t>
            </a:r>
            <a:r>
              <a:rPr lang="vi-VN" sz="1600" dirty="0" smtClean="0">
                <a:solidFill>
                  <a:schemeClr val="tx2">
                    <a:lumMod val="10000"/>
                  </a:schemeClr>
                </a:solidFill>
                <a:latin typeface="Times New Roman" pitchFamily="18" charset="0"/>
                <a:cs typeface="Times New Roman" pitchFamily="18" charset="0"/>
              </a:rPr>
              <a:t>ăng </a:t>
            </a:r>
            <a:r>
              <a:rPr lang="vi-VN" sz="1600" dirty="0">
                <a:solidFill>
                  <a:schemeClr val="tx2">
                    <a:lumMod val="10000"/>
                  </a:schemeClr>
                </a:solidFill>
                <a:latin typeface="Times New Roman" pitchFamily="18" charset="0"/>
                <a:cs typeface="Times New Roman" pitchFamily="18" charset="0"/>
              </a:rPr>
              <a:t>cường các hoạt động phục vụ đào tạo như thư viện, công tác dịch vụ học tập, ký túc xá,...</a:t>
            </a:r>
            <a:endParaRPr lang="en-US" sz="1600" dirty="0">
              <a:solidFill>
                <a:schemeClr val="tx2">
                  <a:lumMod val="10000"/>
                </a:schemeClr>
              </a:solidFill>
              <a:latin typeface="Times New Roman" pitchFamily="18" charset="0"/>
              <a:cs typeface="Times New Roman" pitchFamily="18" charset="0"/>
            </a:endParaRPr>
          </a:p>
        </p:txBody>
      </p:sp>
      <p:sp>
        <p:nvSpPr>
          <p:cNvPr id="36" name="Text Box 34"/>
          <p:cNvSpPr txBox="1">
            <a:spLocks noChangeArrowheads="1"/>
          </p:cNvSpPr>
          <p:nvPr/>
        </p:nvSpPr>
        <p:spPr bwMode="gray">
          <a:xfrm>
            <a:off x="6515100" y="3305521"/>
            <a:ext cx="2362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1600" dirty="0">
                <a:solidFill>
                  <a:schemeClr val="tx2">
                    <a:lumMod val="10000"/>
                  </a:schemeClr>
                </a:solidFill>
                <a:latin typeface="Times New Roman" pitchFamily="18" charset="0"/>
                <a:cs typeface="Times New Roman" pitchFamily="18" charset="0"/>
              </a:rPr>
              <a:t>Đầu tư trang thiết bị máy móc và đồ dùng dạy học đủ, đồng bộ và hiện đại</a:t>
            </a:r>
            <a:endParaRPr lang="en-US" sz="1600" dirty="0">
              <a:solidFill>
                <a:schemeClr val="tx2">
                  <a:lumMod val="10000"/>
                </a:schemeClr>
              </a:solidFill>
              <a:latin typeface="Times New Roman" pitchFamily="18" charset="0"/>
              <a:cs typeface="Times New Roman" pitchFamily="18" charset="0"/>
            </a:endParaRPr>
          </a:p>
        </p:txBody>
      </p:sp>
      <p:sp>
        <p:nvSpPr>
          <p:cNvPr id="37" name="AutoShape 20"/>
          <p:cNvSpPr>
            <a:spLocks noChangeArrowheads="1"/>
          </p:cNvSpPr>
          <p:nvPr/>
        </p:nvSpPr>
        <p:spPr bwMode="auto">
          <a:xfrm>
            <a:off x="3209131" y="1371600"/>
            <a:ext cx="2590800" cy="838199"/>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8" name="Text Box 34"/>
          <p:cNvSpPr txBox="1">
            <a:spLocks noChangeArrowheads="1"/>
          </p:cNvSpPr>
          <p:nvPr/>
        </p:nvSpPr>
        <p:spPr bwMode="gray">
          <a:xfrm>
            <a:off x="3368675" y="1447800"/>
            <a:ext cx="23622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1600" dirty="0">
                <a:solidFill>
                  <a:schemeClr val="tx2">
                    <a:lumMod val="10000"/>
                  </a:schemeClr>
                </a:solidFill>
                <a:latin typeface="Times New Roman" pitchFamily="18" charset="0"/>
                <a:cs typeface="Times New Roman" pitchFamily="18" charset="0"/>
              </a:rPr>
              <a:t>Xây dựng hệ thống thông tin cho Thư viện</a:t>
            </a:r>
            <a:endParaRPr lang="en-US" sz="1600" dirty="0">
              <a:solidFill>
                <a:schemeClr val="tx2">
                  <a:lumMod val="10000"/>
                </a:schemeClr>
              </a:solidFill>
              <a:latin typeface="Times New Roman" pitchFamily="18" charset="0"/>
              <a:cs typeface="Times New Roman" pitchFamily="18" charset="0"/>
            </a:endParaRPr>
          </a:p>
        </p:txBody>
      </p:sp>
      <p:sp>
        <p:nvSpPr>
          <p:cNvPr id="40" name="AutoShape 5"/>
          <p:cNvSpPr>
            <a:spLocks noChangeArrowheads="1"/>
          </p:cNvSpPr>
          <p:nvPr/>
        </p:nvSpPr>
        <p:spPr bwMode="invGray">
          <a:xfrm flipH="1">
            <a:off x="4258468" y="2280104"/>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41"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503851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4"/>
          <p:cNvSpPr>
            <a:spLocks noChangeArrowheads="1"/>
          </p:cNvSpPr>
          <p:nvPr/>
        </p:nvSpPr>
        <p:spPr bwMode="auto">
          <a:xfrm>
            <a:off x="5268912" y="3505200"/>
            <a:ext cx="1665288"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AutoShape 5"/>
          <p:cNvSpPr>
            <a:spLocks noChangeArrowheads="1"/>
          </p:cNvSpPr>
          <p:nvPr/>
        </p:nvSpPr>
        <p:spPr bwMode="auto">
          <a:xfrm>
            <a:off x="3529012" y="3505200"/>
            <a:ext cx="1616075"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AutoShape 6"/>
          <p:cNvSpPr>
            <a:spLocks noChangeArrowheads="1"/>
          </p:cNvSpPr>
          <p:nvPr/>
        </p:nvSpPr>
        <p:spPr bwMode="auto">
          <a:xfrm>
            <a:off x="1763712" y="3505200"/>
            <a:ext cx="1676400"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1" name="Group 7"/>
          <p:cNvGrpSpPr>
            <a:grpSpLocks/>
          </p:cNvGrpSpPr>
          <p:nvPr/>
        </p:nvGrpSpPr>
        <p:grpSpPr bwMode="auto">
          <a:xfrm>
            <a:off x="2026024" y="2133600"/>
            <a:ext cx="4298576" cy="1066800"/>
            <a:chOff x="624" y="1152"/>
            <a:chExt cx="2928" cy="720"/>
          </a:xfrm>
        </p:grpSpPr>
        <p:sp>
          <p:nvSpPr>
            <p:cNvPr id="42" name="Rectangle 8"/>
            <p:cNvSpPr>
              <a:spLocks noChangeArrowheads="1"/>
            </p:cNvSpPr>
            <p:nvPr/>
          </p:nvSpPr>
          <p:spPr bwMode="gray">
            <a:xfrm rot="3419336">
              <a:off x="624" y="1200"/>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3" name="Group 9"/>
            <p:cNvGrpSpPr>
              <a:grpSpLocks/>
            </p:cNvGrpSpPr>
            <p:nvPr/>
          </p:nvGrpSpPr>
          <p:grpSpPr bwMode="auto">
            <a:xfrm>
              <a:off x="1296" y="1296"/>
              <a:ext cx="624" cy="96"/>
              <a:chOff x="2003" y="3439"/>
              <a:chExt cx="468" cy="244"/>
            </a:xfrm>
          </p:grpSpPr>
          <p:sp>
            <p:nvSpPr>
              <p:cNvPr id="57" name="Oval 10"/>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Rectangle 11"/>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Oval 12"/>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Oval 13"/>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 name="Rectangle 14"/>
            <p:cNvSpPr>
              <a:spLocks noChangeArrowheads="1"/>
            </p:cNvSpPr>
            <p:nvPr/>
          </p:nvSpPr>
          <p:spPr bwMode="gray">
            <a:xfrm rot="3419336">
              <a:off x="1776" y="1152"/>
              <a:ext cx="672" cy="672"/>
            </a:xfrm>
            <a:prstGeom prst="rect">
              <a:avLst/>
            </a:prstGeom>
            <a:gradFill rotWithShape="1">
              <a:gsLst>
                <a:gs pos="0">
                  <a:schemeClr val="accent2"/>
                </a:gs>
                <a:gs pos="100000">
                  <a:schemeClr val="accent2">
                    <a:gamma/>
                    <a:tint val="72549"/>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5" name="Group 15"/>
            <p:cNvGrpSpPr>
              <a:grpSpLocks/>
            </p:cNvGrpSpPr>
            <p:nvPr/>
          </p:nvGrpSpPr>
          <p:grpSpPr bwMode="auto">
            <a:xfrm>
              <a:off x="2448" y="1296"/>
              <a:ext cx="624" cy="96"/>
              <a:chOff x="2003" y="3439"/>
              <a:chExt cx="468" cy="244"/>
            </a:xfrm>
          </p:grpSpPr>
          <p:sp>
            <p:nvSpPr>
              <p:cNvPr id="53" name="Oval 16"/>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Rectangle 17"/>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Oval 18"/>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Oval 19"/>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6" name="Rectangle 20"/>
            <p:cNvSpPr>
              <a:spLocks noChangeArrowheads="1"/>
            </p:cNvSpPr>
            <p:nvPr/>
          </p:nvSpPr>
          <p:spPr bwMode="gray">
            <a:xfrm rot="3419336">
              <a:off x="2880" y="1152"/>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sp>
        <p:nvSpPr>
          <p:cNvPr id="61" name="Rectangle 27"/>
          <p:cNvSpPr>
            <a:spLocks noChangeArrowheads="1"/>
          </p:cNvSpPr>
          <p:nvPr/>
        </p:nvSpPr>
        <p:spPr bwMode="gray">
          <a:xfrm>
            <a:off x="2133600" y="2433935"/>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dirty="0" smtClean="0">
                <a:latin typeface="Times New Roman" pitchFamily="18" charset="0"/>
                <a:cs typeface="Times New Roman" pitchFamily="18" charset="0"/>
              </a:rPr>
              <a:t>2015</a:t>
            </a:r>
            <a:endParaRPr lang="en-US" sz="2400" b="1" dirty="0">
              <a:latin typeface="Times New Roman" pitchFamily="18" charset="0"/>
              <a:cs typeface="Times New Roman" pitchFamily="18" charset="0"/>
            </a:endParaRPr>
          </a:p>
        </p:txBody>
      </p:sp>
      <p:sp>
        <p:nvSpPr>
          <p:cNvPr id="62" name="Rectangle 28"/>
          <p:cNvSpPr>
            <a:spLocks noChangeArrowheads="1"/>
          </p:cNvSpPr>
          <p:nvPr/>
        </p:nvSpPr>
        <p:spPr bwMode="gray">
          <a:xfrm>
            <a:off x="3810000" y="2362200"/>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dirty="0" smtClean="0">
                <a:latin typeface="Times New Roman" pitchFamily="18" charset="0"/>
                <a:cs typeface="Times New Roman" pitchFamily="18" charset="0"/>
              </a:rPr>
              <a:t>2016</a:t>
            </a:r>
            <a:endParaRPr lang="en-US" sz="2400" b="1" dirty="0">
              <a:latin typeface="Times New Roman" pitchFamily="18" charset="0"/>
              <a:cs typeface="Times New Roman" pitchFamily="18" charset="0"/>
            </a:endParaRPr>
          </a:p>
        </p:txBody>
      </p:sp>
      <p:sp>
        <p:nvSpPr>
          <p:cNvPr id="63" name="Rectangle 29"/>
          <p:cNvSpPr>
            <a:spLocks noChangeArrowheads="1"/>
          </p:cNvSpPr>
          <p:nvPr/>
        </p:nvSpPr>
        <p:spPr bwMode="gray">
          <a:xfrm>
            <a:off x="5486400" y="2362200"/>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dirty="0" smtClean="0">
                <a:latin typeface="Times New Roman" pitchFamily="18" charset="0"/>
                <a:cs typeface="Times New Roman" pitchFamily="18" charset="0"/>
              </a:rPr>
              <a:t>2017</a:t>
            </a:r>
            <a:endParaRPr lang="en-US" sz="2400" b="1" dirty="0">
              <a:latin typeface="Times New Roman" pitchFamily="18" charset="0"/>
              <a:cs typeface="Times New Roman" pitchFamily="18" charset="0"/>
            </a:endParaRPr>
          </a:p>
        </p:txBody>
      </p:sp>
      <p:sp>
        <p:nvSpPr>
          <p:cNvPr id="65" name="Rectangle 31"/>
          <p:cNvSpPr>
            <a:spLocks noChangeArrowheads="1"/>
          </p:cNvSpPr>
          <p:nvPr/>
        </p:nvSpPr>
        <p:spPr bwMode="auto">
          <a:xfrm>
            <a:off x="1828800" y="3789617"/>
            <a:ext cx="1591259"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1700" b="1" dirty="0" err="1">
                <a:latin typeface="Times New Roman" pitchFamily="18" charset="0"/>
                <a:cs typeface="Times New Roman" pitchFamily="18" charset="0"/>
              </a:rPr>
              <a:t>N</a:t>
            </a:r>
            <a:r>
              <a:rPr lang="en-US" sz="1700" b="1" dirty="0" err="1" smtClean="0">
                <a:latin typeface="Times New Roman" pitchFamily="18" charset="0"/>
                <a:cs typeface="Times New Roman" pitchFamily="18" charset="0"/>
              </a:rPr>
              <a:t>âng</a:t>
            </a:r>
            <a:r>
              <a:rPr lang="en-US" sz="1700" b="1" dirty="0" smtClean="0">
                <a:latin typeface="Times New Roman" pitchFamily="18" charset="0"/>
                <a:cs typeface="Times New Roman" pitchFamily="18" charset="0"/>
              </a:rPr>
              <a:t> </a:t>
            </a:r>
            <a:r>
              <a:rPr lang="en-US" sz="1700" b="1" dirty="0" err="1">
                <a:latin typeface="Times New Roman" pitchFamily="18" charset="0"/>
                <a:cs typeface="Times New Roman" pitchFamily="18" charset="0"/>
              </a:rPr>
              <a:t>tầng</a:t>
            </a:r>
            <a:r>
              <a:rPr lang="en-US" sz="1700" b="1" dirty="0">
                <a:latin typeface="Times New Roman" pitchFamily="18" charset="0"/>
                <a:cs typeface="Times New Roman" pitchFamily="18" charset="0"/>
              </a:rPr>
              <a:t> </a:t>
            </a:r>
            <a:r>
              <a:rPr lang="en-US" sz="1700" b="1" dirty="0" err="1" smtClean="0">
                <a:latin typeface="Times New Roman" pitchFamily="18" charset="0"/>
                <a:cs typeface="Times New Roman" pitchFamily="18" charset="0"/>
              </a:rPr>
              <a:t>và</a:t>
            </a:r>
            <a:r>
              <a:rPr lang="en-US" sz="1700" b="1" dirty="0" smtClean="0">
                <a:latin typeface="Times New Roman" pitchFamily="18" charset="0"/>
                <a:cs typeface="Times New Roman" pitchFamily="18" charset="0"/>
              </a:rPr>
              <a:t> </a:t>
            </a:r>
            <a:r>
              <a:rPr lang="en-US" sz="1700" b="1" dirty="0" err="1">
                <a:latin typeface="Times New Roman" pitchFamily="18" charset="0"/>
                <a:cs typeface="Times New Roman" pitchFamily="18" charset="0"/>
              </a:rPr>
              <a:t>cải</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tạo</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toàn</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bộ</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các</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phòng</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thí</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nghiệm</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thực</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hành</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cho</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khoa</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Điện</a:t>
            </a:r>
            <a:r>
              <a:rPr lang="en-US" sz="1700" b="1" dirty="0">
                <a:latin typeface="Times New Roman" pitchFamily="18" charset="0"/>
                <a:cs typeface="Times New Roman" pitchFamily="18" charset="0"/>
              </a:rPr>
              <a:t> – </a:t>
            </a:r>
            <a:r>
              <a:rPr lang="en-US" sz="1700" b="1" dirty="0" err="1">
                <a:latin typeface="Times New Roman" pitchFamily="18" charset="0"/>
                <a:cs typeface="Times New Roman" pitchFamily="18" charset="0"/>
              </a:rPr>
              <a:t>Điện</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tử</a:t>
            </a:r>
            <a:endParaRPr lang="en-US" sz="1700" b="1" dirty="0">
              <a:latin typeface="Times New Roman" pitchFamily="18" charset="0"/>
              <a:cs typeface="Times New Roman" pitchFamily="18" charset="0"/>
            </a:endParaRPr>
          </a:p>
        </p:txBody>
      </p:sp>
      <p:sp>
        <p:nvSpPr>
          <p:cNvPr id="66" name="Rectangle 32"/>
          <p:cNvSpPr>
            <a:spLocks noChangeArrowheads="1"/>
          </p:cNvSpPr>
          <p:nvPr/>
        </p:nvSpPr>
        <p:spPr bwMode="auto">
          <a:xfrm>
            <a:off x="3581400" y="3777425"/>
            <a:ext cx="1447800" cy="8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1700" b="1" dirty="0" smtClean="0">
                <a:latin typeface="Times New Roman" pitchFamily="18" charset="0"/>
                <a:cs typeface="Times New Roman" pitchFamily="18" charset="0"/>
              </a:rPr>
              <a:t>X</a:t>
            </a:r>
            <a:r>
              <a:rPr lang="vi-VN" sz="1700" b="1" dirty="0" smtClean="0">
                <a:latin typeface="Times New Roman" pitchFamily="18" charset="0"/>
                <a:cs typeface="Times New Roman" pitchFamily="18" charset="0"/>
              </a:rPr>
              <a:t>ây </a:t>
            </a:r>
            <a:r>
              <a:rPr lang="vi-VN" sz="1700" b="1" dirty="0">
                <a:latin typeface="Times New Roman" pitchFamily="18" charset="0"/>
                <a:cs typeface="Times New Roman" pitchFamily="18" charset="0"/>
              </a:rPr>
              <a:t>dựng ký túc xá hiện </a:t>
            </a:r>
            <a:r>
              <a:rPr lang="vi-VN" sz="1700" b="1" dirty="0" smtClean="0">
                <a:latin typeface="Times New Roman" pitchFamily="18" charset="0"/>
                <a:cs typeface="Times New Roman" pitchFamily="18" charset="0"/>
              </a:rPr>
              <a:t>đại</a:t>
            </a:r>
            <a:endParaRPr lang="en-US" sz="1700" b="1" dirty="0">
              <a:latin typeface="Times New Roman" pitchFamily="18" charset="0"/>
              <a:cs typeface="Times New Roman" pitchFamily="18" charset="0"/>
            </a:endParaRPr>
          </a:p>
        </p:txBody>
      </p:sp>
      <p:sp>
        <p:nvSpPr>
          <p:cNvPr id="67" name="Rectangle 33"/>
          <p:cNvSpPr>
            <a:spLocks noChangeArrowheads="1"/>
          </p:cNvSpPr>
          <p:nvPr/>
        </p:nvSpPr>
        <p:spPr bwMode="auto">
          <a:xfrm>
            <a:off x="5257800" y="3789617"/>
            <a:ext cx="1600200" cy="1400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1700" b="1" dirty="0" smtClean="0">
                <a:latin typeface="Times New Roman" pitchFamily="18" charset="0"/>
                <a:cs typeface="Times New Roman" pitchFamily="18" charset="0"/>
              </a:rPr>
              <a:t>X</a:t>
            </a:r>
            <a:r>
              <a:rPr lang="vi-VN" sz="1700" b="1" dirty="0" smtClean="0">
                <a:latin typeface="Times New Roman" pitchFamily="18" charset="0"/>
                <a:cs typeface="Times New Roman" pitchFamily="18" charset="0"/>
              </a:rPr>
              <a:t>ây </a:t>
            </a:r>
            <a:r>
              <a:rPr lang="vi-VN" sz="1700" b="1" dirty="0">
                <a:latin typeface="Times New Roman" pitchFamily="18" charset="0"/>
                <a:cs typeface="Times New Roman" pitchFamily="18" charset="0"/>
              </a:rPr>
              <a:t>dựng trung tâm xưởng trường khang trang và hiện </a:t>
            </a:r>
            <a:r>
              <a:rPr lang="vi-VN" sz="1700" b="1" dirty="0" smtClean="0">
                <a:latin typeface="Times New Roman" pitchFamily="18" charset="0"/>
                <a:cs typeface="Times New Roman" pitchFamily="18" charset="0"/>
              </a:rPr>
              <a:t>đại</a:t>
            </a:r>
            <a:endParaRPr lang="en-US" sz="1700" b="1" dirty="0">
              <a:latin typeface="Times New Roman" pitchFamily="18" charset="0"/>
              <a:cs typeface="Times New Roman" pitchFamily="18" charset="0"/>
            </a:endParaRPr>
          </a:p>
        </p:txBody>
      </p:sp>
      <p:sp>
        <p:nvSpPr>
          <p:cNvPr id="69" name="Text Box 19"/>
          <p:cNvSpPr txBox="1">
            <a:spLocks noChangeArrowheads="1"/>
          </p:cNvSpPr>
          <p:nvPr/>
        </p:nvSpPr>
        <p:spPr bwMode="gray">
          <a:xfrm>
            <a:off x="582176" y="1200090"/>
            <a:ext cx="452322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en-US" sz="2000" b="1" dirty="0">
                <a:solidFill>
                  <a:srgbClr val="FFC000"/>
                </a:solidFill>
                <a:latin typeface="Times New Roman" pitchFamily="18" charset="0"/>
                <a:cs typeface="Times New Roman" pitchFamily="18" charset="0"/>
              </a:rPr>
              <a:t>P</a:t>
            </a:r>
            <a:r>
              <a:rPr lang="vi-VN" sz="2000" b="1" dirty="0">
                <a:solidFill>
                  <a:srgbClr val="FFC000"/>
                </a:solidFill>
                <a:latin typeface="Times New Roman" pitchFamily="18" charset="0"/>
                <a:cs typeface="Times New Roman" pitchFamily="18" charset="0"/>
              </a:rPr>
              <a:t>hát triển cơ sở vật chất trường</a:t>
            </a:r>
            <a:endParaRPr lang="en-US" sz="2000" b="1" dirty="0">
              <a:solidFill>
                <a:srgbClr val="FFC000"/>
              </a:solidFill>
              <a:latin typeface="Times New Roman" pitchFamily="18" charset="0"/>
              <a:cs typeface="Times New Roman" pitchFamily="18" charset="0"/>
            </a:endParaRPr>
          </a:p>
        </p:txBody>
      </p:sp>
      <p:sp>
        <p:nvSpPr>
          <p:cNvPr id="70"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3741609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19"/>
          <p:cNvSpPr txBox="1">
            <a:spLocks noChangeArrowheads="1"/>
          </p:cNvSpPr>
          <p:nvPr/>
        </p:nvSpPr>
        <p:spPr bwMode="gray">
          <a:xfrm>
            <a:off x="582176" y="1200090"/>
            <a:ext cx="452322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2000" b="1" dirty="0">
                <a:solidFill>
                  <a:srgbClr val="FFC000"/>
                </a:solidFill>
                <a:latin typeface="Times New Roman" pitchFamily="18" charset="0"/>
                <a:cs typeface="Times New Roman" pitchFamily="18" charset="0"/>
              </a:rPr>
              <a:t>Triển khai các dự án như</a:t>
            </a:r>
            <a:endParaRPr lang="en-US" sz="2000" b="1" dirty="0">
              <a:solidFill>
                <a:srgbClr val="FFC000"/>
              </a:solidFill>
              <a:latin typeface="Times New Roman" pitchFamily="18" charset="0"/>
              <a:cs typeface="Times New Roman" pitchFamily="18" charset="0"/>
            </a:endParaRPr>
          </a:p>
        </p:txBody>
      </p:sp>
      <p:sp>
        <p:nvSpPr>
          <p:cNvPr id="2" name="Rectangle 1"/>
          <p:cNvSpPr/>
          <p:nvPr/>
        </p:nvSpPr>
        <p:spPr>
          <a:xfrm>
            <a:off x="420624" y="1716881"/>
            <a:ext cx="8382000" cy="4708981"/>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“Phát triển chương trình đào tạo cao đẳng tiên tiến của trường theo hướng tiếp cận CDIO</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“Nâng cao năng lực ứng dụng công nghệ thông tin và truyền thông (hệ thống đào tạo e-Learning) trong đào tạo và nghiên cứu khoa học, hợp tác quốc tế tại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hệ thống tài nguyên thông tin - thư viện điện tử tại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“Nâng cao trình độ quản lý và trình độ chuyên môn cho cán bộ - giảng viên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“Tăng cường năng lực nghiên cứu khoa học cho giảng viên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“Tin học hóa công tác quản lý hành chính của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“Tin học hóa công tác quản lý đào tạo của Trường Cao đẳng Kỹ thuật Lý Tự Trọng Thành phố Hồ Chí Minh”;</a:t>
            </a:r>
            <a:endParaRPr lang="en-US" dirty="0">
              <a:latin typeface="Times New Roman" pitchFamily="18" charset="0"/>
              <a:cs typeface="Times New Roman" pitchFamily="18" charset="0"/>
            </a:endParaRPr>
          </a:p>
        </p:txBody>
      </p:sp>
      <p:sp>
        <p:nvSpPr>
          <p:cNvPr id="30"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22881584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19"/>
          <p:cNvSpPr txBox="1">
            <a:spLocks noChangeArrowheads="1"/>
          </p:cNvSpPr>
          <p:nvPr/>
        </p:nvSpPr>
        <p:spPr bwMode="gray">
          <a:xfrm>
            <a:off x="582176" y="1200090"/>
            <a:ext cx="452322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2000" b="1" dirty="0">
                <a:solidFill>
                  <a:srgbClr val="FFC000"/>
                </a:solidFill>
                <a:latin typeface="Times New Roman" pitchFamily="18" charset="0"/>
                <a:cs typeface="Times New Roman" pitchFamily="18" charset="0"/>
              </a:rPr>
              <a:t>Triển khai các dự án như</a:t>
            </a:r>
            <a:endParaRPr lang="en-US" sz="2000" b="1" dirty="0">
              <a:solidFill>
                <a:srgbClr val="FFC000"/>
              </a:solidFill>
              <a:latin typeface="Times New Roman" pitchFamily="18" charset="0"/>
              <a:cs typeface="Times New Roman" pitchFamily="18" charset="0"/>
            </a:endParaRPr>
          </a:p>
        </p:txBody>
      </p:sp>
      <p:sp>
        <p:nvSpPr>
          <p:cNvPr id="2" name="Rectangle 1"/>
          <p:cNvSpPr/>
          <p:nvPr/>
        </p:nvSpPr>
        <p:spPr>
          <a:xfrm>
            <a:off x="420624" y="1716881"/>
            <a:ext cx="8382000" cy="3877985"/>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“Tin học hóa công tác quản lý ngân hàng đề thi, chấm thi và thi trực tuyến trên máy tính của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“Tin học hóa công tác quản lý tài chính của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“Tin học hóa công tác quản lý thiết bị và cơ sở vật chất của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trang web của Trường Cao đẳng Kỹ thuật Lý Tự Trọng Thành phố Hồ Chí Minh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“Tăng cường cơ sở vật chất nhà xưởng, lớp học, phòng thực hành, phòng làm việc và cơ sở hạ tầng</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“Tăng cường trang thiết bị dạy học</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mặt bằng tổng thể tại cơ sở chính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1079567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
        <p:nvSpPr>
          <p:cNvPr id="69" name="Text Box 19"/>
          <p:cNvSpPr txBox="1">
            <a:spLocks noChangeArrowheads="1"/>
          </p:cNvSpPr>
          <p:nvPr/>
        </p:nvSpPr>
        <p:spPr bwMode="gray">
          <a:xfrm>
            <a:off x="582176" y="1200090"/>
            <a:ext cx="452322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2000" b="1" dirty="0">
                <a:solidFill>
                  <a:srgbClr val="FFC000"/>
                </a:solidFill>
                <a:latin typeface="Times New Roman" pitchFamily="18" charset="0"/>
                <a:cs typeface="Times New Roman" pitchFamily="18" charset="0"/>
              </a:rPr>
              <a:t>Triển khai các dự án như</a:t>
            </a:r>
            <a:endParaRPr lang="en-US" sz="2000" b="1" dirty="0">
              <a:solidFill>
                <a:srgbClr val="FFC000"/>
              </a:solidFill>
              <a:latin typeface="Times New Roman" pitchFamily="18" charset="0"/>
              <a:cs typeface="Times New Roman" pitchFamily="18" charset="0"/>
            </a:endParaRPr>
          </a:p>
        </p:txBody>
      </p:sp>
      <p:sp>
        <p:nvSpPr>
          <p:cNvPr id="2" name="Rectangle 1"/>
          <p:cNvSpPr/>
          <p:nvPr/>
        </p:nvSpPr>
        <p:spPr>
          <a:xfrm>
            <a:off x="420624" y="1716881"/>
            <a:ext cx="8382000" cy="2769989"/>
          </a:xfrm>
          <a:prstGeom prst="rect">
            <a:avLst/>
          </a:prstGeom>
        </p:spPr>
        <p:txBody>
          <a:bodyPr wrap="square">
            <a:spAutoFit/>
          </a:bodyPr>
          <a:lstStyle/>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cơ sở tại Củ Chi</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Trung tâm xưởng thực hành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“Nâng tầng Khoa Điện – Điện tử</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“Dời cổng tại cơ sở chính</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“Ký túc xá Sinh viên</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và triển khai hệ thống quản lý chất lượng ISO</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smtClean="0">
                <a:latin typeface="Times New Roman" pitchFamily="18" charset="0"/>
                <a:cs typeface="Times New Roman" pitchFamily="18" charset="0"/>
              </a:rPr>
              <a:t>Dự </a:t>
            </a:r>
            <a:r>
              <a:rPr lang="vi-VN" dirty="0">
                <a:latin typeface="Times New Roman" pitchFamily="18" charset="0"/>
                <a:cs typeface="Times New Roman" pitchFamily="18" charset="0"/>
              </a:rPr>
              <a:t>án “Xây dựng trường Cao đẳng trọng điểm của Thành phố Hồ Chí Minh và các kế hoạch thực hiện đề án trường trọng điểm”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583574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KẾT LUẬN</a:t>
            </a:r>
            <a:endParaRPr lang="en-US" sz="1800" dirty="0">
              <a:latin typeface="Times New Roman" pitchFamily="18" charset="0"/>
              <a:cs typeface="Times New Roman" pitchFamily="18" charset="0"/>
            </a:endParaRPr>
          </a:p>
        </p:txBody>
      </p:sp>
      <p:sp>
        <p:nvSpPr>
          <p:cNvPr id="2" name="Rectangle 1"/>
          <p:cNvSpPr/>
          <p:nvPr/>
        </p:nvSpPr>
        <p:spPr>
          <a:xfrm>
            <a:off x="420624" y="1447800"/>
            <a:ext cx="8382000" cy="4401205"/>
          </a:xfrm>
          <a:prstGeom prst="rect">
            <a:avLst/>
          </a:prstGeom>
        </p:spPr>
        <p:txBody>
          <a:bodyPr wrap="square">
            <a:spAutoFit/>
          </a:bodyPr>
          <a:lstStyle/>
          <a:p>
            <a:pPr marL="285750" indent="-285750" algn="just">
              <a:spcAft>
                <a:spcPts val="600"/>
              </a:spcAft>
              <a:buFontTx/>
              <a:buChar char="-"/>
            </a:pPr>
            <a:r>
              <a:rPr lang="vi-VN" dirty="0">
                <a:latin typeface="Times New Roman" pitchFamily="18" charset="0"/>
                <a:cs typeface="Times New Roman" pitchFamily="18" charset="0"/>
              </a:rPr>
              <a:t>Nhiệm vụ chủ yếu năm 2015 và tầm nhìn đến 2020 của Nhà trường là tập trung vào việc cập nhật tư duy mới cho cán bộ, sinh viên, hoàn thiện toàn bộ chương trình đào tạo và tổ chức đào tạo, nâng cao chất lượng đào tạo theo hệ thống tín chỉ, đổi mới phương pháp dạy học, thu hút đầu tư tài chính, hoàn thiện và phát triển cơ sở hạ tầng, mở rộng quan hệ quốc tế, hoàn thiện bộ máy tổ chức của Nhà trường phù hợp với nhu cầu giai đoạn phát triển mới</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a:latin typeface="Times New Roman" pitchFamily="18" charset="0"/>
                <a:cs typeface="Times New Roman" pitchFamily="18" charset="0"/>
              </a:rPr>
              <a:t>Nhà trường thường xuyên tự điều chỉnh các hoạt động nhằm đảm bảo chất lượng phục vụ người học, chất lượng đào tạo trên cơ sở tự đánh giá, đánh giá ngoài theo yêu cầu về kiểm định chất lượng các trường Cao đẳng tiên tiến</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285750" indent="-285750" algn="just">
              <a:spcAft>
                <a:spcPts val="600"/>
              </a:spcAft>
              <a:buFontTx/>
              <a:buChar char="-"/>
            </a:pPr>
            <a:r>
              <a:rPr lang="vi-VN" dirty="0">
                <a:latin typeface="Times New Roman" pitchFamily="18" charset="0"/>
                <a:cs typeface="Times New Roman" pitchFamily="18" charset="0"/>
              </a:rPr>
              <a:t>Cùng với sự phát triển nhanh chóng của nền kinh tế mở, đặc biệt trong xu thế hội nhập toàn cầu, Đảng ủy - Ban Giám hiệu trường Cao đẳng Kỹ thuật Lý Tự Trọng Thành phố Hồ Chí Minh tin tưởng chiến lược phát triển trường năm 2015, tầm nhìn đến 2020 với sự đồng lòng, nhất trí cao của tất cả các thành viên trong trường, sẽ cùng nhau nỗ lực phấn đấu, vượt qua những khó khăn để hoàn thành tốt các mục tiêu mà trường đã đề ra./.</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2981738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WordArt 7"/>
          <p:cNvSpPr>
            <a:spLocks noChangeArrowheads="1" noChangeShapeType="1" noTextEdit="1"/>
          </p:cNvSpPr>
          <p:nvPr/>
        </p:nvSpPr>
        <p:spPr bwMode="gray">
          <a:xfrm>
            <a:off x="1752600" y="2286000"/>
            <a:ext cx="5486400" cy="1447800"/>
          </a:xfrm>
          <a:prstGeom prst="rect">
            <a:avLst/>
          </a:prstGeom>
        </p:spPr>
        <p:txBody>
          <a:bodyPr wrap="none" fromWordArt="1">
            <a:prstTxWarp prst="textDeflate">
              <a:avLst>
                <a:gd name="adj" fmla="val 26227"/>
              </a:avLst>
            </a:prstTxWarp>
          </a:bodyPr>
          <a:lstStyle/>
          <a:p>
            <a:pPr algn="ctr"/>
            <a:r>
              <a:rPr lang="en-US" sz="5400" b="1" kern="10" dirty="0" smtClean="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rPr>
              <a:t>CHÚC BUỔI HỘI THẢO THÀNH CÔNG TỐT ĐẸP</a:t>
            </a:r>
            <a:endParaRPr lang="en-US" sz="5400" b="1" kern="10" dirty="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endParaRPr>
          </a:p>
        </p:txBody>
      </p:sp>
      <p:sp>
        <p:nvSpPr>
          <p:cNvPr id="6" name="Rectangle 5"/>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db2004174d">
  <a:themeElements>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551D2A"/>
        </a:dk2>
        <a:lt2>
          <a:srgbClr val="EEE5A2"/>
        </a:lt2>
        <a:accent1>
          <a:srgbClr val="557FE7"/>
        </a:accent1>
        <a:accent2>
          <a:srgbClr val="EB6363"/>
        </a:accent2>
        <a:accent3>
          <a:srgbClr val="B4ABAC"/>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cdb2004174d</Template>
  <TotalTime>360</TotalTime>
  <Words>6125</Words>
  <Application>Microsoft Office PowerPoint</Application>
  <PresentationFormat>On-screen Show (4:3)</PresentationFormat>
  <Paragraphs>288</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cdb2004174d</vt:lpstr>
      <vt:lpstr>CHIẾN LƯỢC NÂNG CAO CHẤT LƯỢNG ĐÀO TẠO CỦATRƯỜNG CAO ĐẲNG KỸ THUẬT LÝ TỰ TRỌNG THÀNH PHỐ HỒ CHÍ MINH THEO ĐỊNH HƯỚNG ĐỔI MỚI CĂN BẢN, TOÀN DIỆN GIÁO DỤC VÀ ĐÀO TẠO VÀ TẦM NHÌN ĐẾN NĂM 2020</vt:lpstr>
      <vt:lpstr>NỘI DUNG</vt:lpstr>
      <vt:lpstr>ĐẶT VẤN ĐỀ</vt:lpstr>
      <vt:lpstr>PHÂN TÍCH BỐI CẢNH</vt:lpstr>
      <vt:lpstr>PHÂN TÍCH BỐI CẢNH</vt:lpstr>
      <vt:lpstr>PHÂN TÍCH BỐI CẢNH</vt:lpstr>
      <vt:lpstr>THỰC TRẠNG CỦA TRƯỜNG CAO ĐẲNG KỸ THUẬT LÝ TỰ TRỌNG THÀNH PHỐ HỒ CHÍ MINH TRONG NHỮNG NĂM QUA</vt:lpstr>
      <vt:lpstr>THỰC TRẠNG CỦA TRƯỜNG CAO ĐẲNG KỸ THUẬT LÝ TỰ TRỌNG THÀNH PHỐ HỒ CHÍ MINH TRONG NHỮNG NĂM QUA</vt:lpstr>
      <vt:lpstr>Về công tác tuyển sinh và quy mô đào tạo</vt:lpstr>
      <vt:lpstr>Về công tác tuyển sinh và quy mô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Version 5.1 build 2600</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Chiến lược nâng cao chất lượng đào tạo của Trường Cao đẳng Kỹ thuật Lý Tự Trọng thành phố Hồ Chí Minh theo định hướng đổi mới căn bản,  toàn diện giáo dục và đào tạo đến năm 2020</dc:title>
  <dc:creator>Microsoft Windows</dc:creator>
  <cp:lastModifiedBy>User</cp:lastModifiedBy>
  <cp:revision>40</cp:revision>
  <dcterms:created xsi:type="dcterms:W3CDTF">2015-05-15T07:50:54Z</dcterms:created>
  <dcterms:modified xsi:type="dcterms:W3CDTF">2015-05-18T12:16:30Z</dcterms:modified>
</cp:coreProperties>
</file>